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93" r:id="rId4"/>
  </p:sldMasterIdLst>
  <p:notesMasterIdLst>
    <p:notesMasterId r:id="rId20"/>
  </p:notesMasterIdLst>
  <p:handoutMasterIdLst>
    <p:handoutMasterId r:id="rId21"/>
  </p:handoutMasterIdLst>
  <p:sldIdLst>
    <p:sldId id="261" r:id="rId5"/>
    <p:sldId id="275" r:id="rId6"/>
    <p:sldId id="644" r:id="rId7"/>
    <p:sldId id="620" r:id="rId8"/>
    <p:sldId id="642" r:id="rId9"/>
    <p:sldId id="621" r:id="rId10"/>
    <p:sldId id="635" r:id="rId11"/>
    <p:sldId id="648" r:id="rId12"/>
    <p:sldId id="652" r:id="rId13"/>
    <p:sldId id="650" r:id="rId14"/>
    <p:sldId id="649" r:id="rId15"/>
    <p:sldId id="653" r:id="rId16"/>
    <p:sldId id="611" r:id="rId17"/>
    <p:sldId id="628" r:id="rId18"/>
    <p:sldId id="26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e Lobel" initials="EL" lastIdx="1" clrIdx="0">
    <p:extLst>
      <p:ext uri="{19B8F6BF-5375-455C-9EA6-DF929625EA0E}">
        <p15:presenceInfo xmlns:p15="http://schemas.microsoft.com/office/powerpoint/2012/main" userId="f8501f7cc83c4f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66"/>
    <a:srgbClr val="008DF6"/>
    <a:srgbClr val="FF9911"/>
    <a:srgbClr val="1F4E79"/>
    <a:srgbClr val="FFA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26" autoAdjust="0"/>
  </p:normalViewPr>
  <p:slideViewPr>
    <p:cSldViewPr snapToGrid="0">
      <p:cViewPr varScale="1">
        <p:scale>
          <a:sx n="86" d="100"/>
          <a:sy n="86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062C-E270-4483-8464-E14DDA296333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5D877-08EA-4244-8A65-9281B04AB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681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27A65-46BC-40A1-BCA2-26BCDA3F67C0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A8E31-1B71-4708-893A-CC9A8B123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0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4825673/#R7" TargetMode="External"/><Relationship Id="rId13" Type="http://schemas.openxmlformats.org/officeDocument/2006/relationships/hyperlink" Target="https://www.ncbi.nlm.nih.gov/pmc/articles/PMC4825673/#R13" TargetMode="External"/><Relationship Id="rId3" Type="http://schemas.openxmlformats.org/officeDocument/2006/relationships/hyperlink" Target="https://www.ncbi.nlm.nih.gov/pmc/articles/PMC4825673/#R1" TargetMode="External"/><Relationship Id="rId7" Type="http://schemas.openxmlformats.org/officeDocument/2006/relationships/hyperlink" Target="https://www.ncbi.nlm.nih.gov/pmc/articles/PMC4825673/#R5" TargetMode="External"/><Relationship Id="rId12" Type="http://schemas.openxmlformats.org/officeDocument/2006/relationships/hyperlink" Target="https://www.ncbi.nlm.nih.gov/pmc/articles/PMC4825673/#R1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4825673/#R4" TargetMode="External"/><Relationship Id="rId11" Type="http://schemas.openxmlformats.org/officeDocument/2006/relationships/hyperlink" Target="https://www.ncbi.nlm.nih.gov/pmc/articles/PMC4825673/#R10" TargetMode="External"/><Relationship Id="rId5" Type="http://schemas.openxmlformats.org/officeDocument/2006/relationships/hyperlink" Target="https://www.ncbi.nlm.nih.gov/pmc/articles/PMC4825673/#R3" TargetMode="External"/><Relationship Id="rId10" Type="http://schemas.openxmlformats.org/officeDocument/2006/relationships/hyperlink" Target="https://www.ncbi.nlm.nih.gov/pmc/articles/PMC4825673/#R9" TargetMode="External"/><Relationship Id="rId4" Type="http://schemas.openxmlformats.org/officeDocument/2006/relationships/hyperlink" Target="https://www.ncbi.nlm.nih.gov/pmc/articles/PMC4825673/#R2" TargetMode="External"/><Relationship Id="rId9" Type="http://schemas.openxmlformats.org/officeDocument/2006/relationships/hyperlink" Target="https://www.ncbi.nlm.nih.gov/pmc/articles/PMC4825673/#R8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c59d3777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ASA I : no systemic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ASA II : mild systemic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ASA III : severe systemic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ASA IV : severe systemic </a:t>
            </a:r>
            <a:r>
              <a:rPr lang="en-US" dirty="0" err="1"/>
              <a:t>disesase</a:t>
            </a:r>
            <a:r>
              <a:rPr lang="en-US" dirty="0"/>
              <a:t> constant threat to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ASA V : not expected to survive surgery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https://www.ncbi.nlm.nih.gov/pmc/articles/PMC4825673/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Respiratory arrests, especially in unmonitored settings, are among the most serious complications after noncardiac surgery.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3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Respiratory arrests are difficult to study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4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because they are fortunately rare. It is likely, however, that respiratory arrests are preceded by respiratory insufficiency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5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as might be indicated by reduced oxyhemoglobin saturation (Sp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6"/>
              </a:rPr>
              <a:t>4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Even if hypoxemia does not lead to respiratory arrest, it is a strong indicator of patient instability, compromises wound healing,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7"/>
              </a:rPr>
              <a:t>5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8"/>
              </a:rPr>
              <a:t>7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and promotes other serious complications, including brain dysfunction,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9"/>
              </a:rPr>
              <a:t>8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10"/>
              </a:rPr>
              <a:t>9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dysrhythmias,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11"/>
              </a:rPr>
              <a:t>10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and myocardial ischemia.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12"/>
              </a:rPr>
              <a:t>11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en-US" b="0" i="0" baseline="30000" dirty="0">
                <a:solidFill>
                  <a:srgbClr val="642A8F"/>
                </a:solidFill>
                <a:effectLst/>
                <a:latin typeface="Times New Roman" panose="02020603050405020304" pitchFamily="18" charset="0"/>
                <a:hlinkClick r:id="rId13"/>
              </a:rPr>
              <a:t>13</a:t>
            </a:r>
            <a:endParaRPr lang="en-US" b="0" i="0" baseline="30000" dirty="0">
              <a:solidFill>
                <a:srgbClr val="642A8F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0" cap="none" spc="0" normalizeH="0" baseline="30000" noProof="0" dirty="0">
              <a:ln>
                <a:noFill/>
              </a:ln>
              <a:solidFill>
                <a:srgbClr val="642A8F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spc="15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analyses faites ces dernières années sur le prix d’une hospitalisation démontrent qu’une journée d’hospitalisation coûte en </a:t>
            </a:r>
            <a:r>
              <a:rPr lang="fr-FR" sz="1800" b="1" spc="15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moyenne 1370 € dans un service de médecine</a:t>
            </a:r>
            <a:r>
              <a:rPr lang="fr-FR" sz="1800" spc="15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 ; </a:t>
            </a:r>
            <a:r>
              <a:rPr lang="fr-FR" sz="1800" b="1" spc="15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1700 € dans un service de chirurgie</a:t>
            </a:r>
            <a:r>
              <a:rPr lang="fr-FR" sz="1800" spc="15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plus </a:t>
            </a:r>
            <a:r>
              <a:rPr lang="fr-FR" sz="1800" b="1" spc="15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3000 € en soins intensifs</a:t>
            </a:r>
            <a:r>
              <a:rPr lang="fr-FR" sz="1800" spc="15" dirty="0">
                <a:solidFill>
                  <a:srgbClr val="3C40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 !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9c59d377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50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c59d3777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Problème avec cette image dont je n’ai pas la source</a:t>
            </a:r>
          </a:p>
        </p:txBody>
      </p:sp>
      <p:sp>
        <p:nvSpPr>
          <p:cNvPr id="133" name="Google Shape;133;g9c59d377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85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Need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adhesive</a:t>
            </a:r>
            <a:r>
              <a:rPr lang="fr-FR" dirty="0"/>
              <a:t> info, besoin de l’image originale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A8E31-1B71-4708-893A-CC9A8B1233F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43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93A8E31-1B71-4708-893A-CC9A8B1233F9}" type="slidenum"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39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f3fe7d530_0_104:notes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g7f3fe7d53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768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08330"/>
            <a:ext cx="12192001" cy="31961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832" y="2443611"/>
            <a:ext cx="7310517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3" y="3690255"/>
            <a:ext cx="11817817" cy="1949485"/>
          </a:xfrm>
          <a:prstGeom prst="rect">
            <a:avLst/>
          </a:prstGeom>
        </p:spPr>
      </p:pic>
      <p:sp>
        <p:nvSpPr>
          <p:cNvPr id="7" name="Triangle isocèle 6"/>
          <p:cNvSpPr/>
          <p:nvPr userDrawn="1"/>
        </p:nvSpPr>
        <p:spPr>
          <a:xfrm rot="5400000">
            <a:off x="-1123772" y="1974078"/>
            <a:ext cx="4512179" cy="2264636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85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526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F5CCF-573A-4C54-B783-96A25BEC6951}" type="datetime1">
              <a:rPr lang="fr-FR" smtClean="0"/>
              <a:t>24/03/2021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DAA65-A7DB-42DF-99F9-624203EB9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60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8D724-8AAC-4175-83E1-1F2FE58A25FD}" type="datetime1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DAA65-A7DB-42DF-99F9-624203EB9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19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14DD95-DF89-469B-92B2-EE822B1961B8}" type="datetime1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DAA65-A7DB-42DF-99F9-624203EB9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86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80B98-11F5-4753-8E87-580DD961B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EFE345-985D-4E7E-8BDE-DF1454A28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65F480-A84E-4EC6-8AAE-9F24E452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C64E4A-652A-4BD0-A0BD-67B65753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65AD2C-4F17-411E-BFB9-AD321372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19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842F2-A32B-40C9-A387-16D5658E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FF53B-308B-41BE-9B5A-9EAC5ED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B978B-1646-4588-B2A0-4B8A1619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B4B8D-DC6B-426C-BBA7-2B9C4E43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DB130C-DB7E-4156-B139-3B3513EF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25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286DD-EB64-43DE-A46E-C18AD996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BF29BE-C347-4677-9738-2E3690FA8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DEA082-46B2-42ED-BEE0-EEEF09C6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EFF882-2D95-4B52-95BF-9B47A7E4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47C59B-C136-4222-AAB7-4D8EE6A4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64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3422D-C352-4E89-814D-046F9120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11930-129F-4F13-974F-38E566ABA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6148E6-1B98-4DEC-ADA6-5A40F1D2E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6D6A83-5564-42C8-AC2B-E3514662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F3DE3C-8625-4BEF-A992-ED316423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1247F6-F417-46AB-8A4E-B906D799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21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1C72A-F44B-42C1-8AE0-570C0EE2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6A1B9B-05CA-48B7-8598-E89855DC5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368D70-F0E9-4E7E-9339-756DAF16F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802558-D702-4D69-B8CF-4BEF19DBB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297EAA-90C9-478E-A8B3-41B1DFED6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1CFC5C-A702-47B3-9C83-76022923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478065-AC47-46EF-929A-7DE904B6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66C85A-E4C2-4EED-951C-6863C5E9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952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D8CC2-06B4-4E53-83AA-46AFE6EF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D54498-7C56-4912-AA4D-DD840A95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F888B9-73C1-49A1-995D-9A487439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BF988A-4541-40EE-AEB3-B3478B86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75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ganigramme : Données 8"/>
          <p:cNvSpPr/>
          <p:nvPr userDrawn="1"/>
        </p:nvSpPr>
        <p:spPr>
          <a:xfrm>
            <a:off x="-3035031" y="980771"/>
            <a:ext cx="15369703" cy="2393004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1781" y="1660323"/>
            <a:ext cx="9144000" cy="9710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1781" y="3816046"/>
            <a:ext cx="9144000" cy="47385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991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4566" y="980771"/>
            <a:ext cx="12469238" cy="0"/>
          </a:xfrm>
          <a:prstGeom prst="line">
            <a:avLst/>
          </a:prstGeom>
          <a:ln w="57150">
            <a:solidFill>
              <a:srgbClr val="FF9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0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B960AF-C545-4C26-93DB-3A104CFC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FF1D46-A8CA-4478-9C17-BEF75B90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38B451-C97D-4AD2-87EE-F14D3963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A6F7-478B-4237-A44D-739B46D4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29DF6-9080-41BB-BE67-A8FD488FA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65D975-F6E5-4E7A-9659-2B8835717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F8B5A6-282A-4A13-9976-882A561D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8F0752-E678-48A2-834E-24C4513B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9FC930-43C3-45CD-B8A1-2BC8D0D8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665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3FD6D-8081-4616-B75B-280ADD1D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E454F0-9FB1-45A9-9727-612A31918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C273EB-77C1-4285-BB49-E7FC1A54E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C6647A-CC10-4D9E-BE6E-2842203A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8B970C-223A-4CDE-A0A3-2409B422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AE4172-3D24-4570-8224-57D359CB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34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ADA4C5-B7A3-4084-BE13-A07B9AE3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C7A409-A8FF-4DFC-95F2-BF2825C8C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66B57F-9CAB-41C2-9F6B-C192D968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2C42E-A0EE-45CB-991C-4D2595A5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CE177B-9C73-4ACA-90FB-B2678088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845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43C09B8-4233-4345-880B-83832735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BE28E7-8A08-45D0-9A8E-A42715497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C20A8-D42F-4D1A-8340-A6042BE8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C88A1D-9DE5-4838-9906-ECCC3966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55AAB0-49A1-4194-A809-52EE191F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994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3326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67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921-405C-4006-B870-5570D3C90B51}" type="datetime1">
              <a:rPr lang="fr-FR" smtClean="0"/>
              <a:t>24/03/2021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AA65-A7DB-42DF-99F9-624203EB9D0F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294465"/>
            <a:ext cx="13579814" cy="19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3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16022" y="15324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haroni"/>
              <a:buNone/>
              <a:defRPr>
                <a:solidFill>
                  <a:srgbClr val="1E4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4406630" y="2733473"/>
            <a:ext cx="3638144" cy="0"/>
          </a:xfrm>
          <a:prstGeom prst="straightConnector1">
            <a:avLst/>
          </a:prstGeom>
          <a:noFill/>
          <a:ln w="38100" cap="flat" cmpd="sng">
            <a:solidFill>
              <a:srgbClr val="FF991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967902" y="300930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  <a:defRPr sz="2400">
                <a:solidFill>
                  <a:srgbClr val="1E4E79"/>
                </a:solidFill>
                <a:latin typeface="Aharoni"/>
                <a:ea typeface="Aharoni"/>
                <a:cs typeface="Aharoni"/>
                <a:sym typeface="Ahar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98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ison">
  <p:cSld name="2_Compara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12192000" cy="1332689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838200" y="667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105140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094" y="294465"/>
            <a:ext cx="13579814" cy="1949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498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-3035031" y="980771"/>
            <a:ext cx="15369703" cy="2393004"/>
          </a:xfrm>
          <a:prstGeom prst="flowChartInputOutput">
            <a:avLst/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/>
          </p:nvPr>
        </p:nvSpPr>
        <p:spPr>
          <a:xfrm>
            <a:off x="531781" y="1660323"/>
            <a:ext cx="9144000" cy="97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haroni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>
            <a:off x="531781" y="3816046"/>
            <a:ext cx="9144000" cy="47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11"/>
              </a:buClr>
              <a:buSzPts val="2400"/>
              <a:buNone/>
              <a:defRPr sz="2400">
                <a:solidFill>
                  <a:srgbClr val="FF9911"/>
                </a:solidFill>
                <a:latin typeface="Aharoni"/>
                <a:ea typeface="Aharoni"/>
                <a:cs typeface="Aharoni"/>
                <a:sym typeface="Aharon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55" name="Google Shape;55;p6"/>
          <p:cNvCxnSpPr/>
          <p:nvPr/>
        </p:nvCxnSpPr>
        <p:spPr>
          <a:xfrm>
            <a:off x="-134566" y="980771"/>
            <a:ext cx="12469238" cy="0"/>
          </a:xfrm>
          <a:prstGeom prst="straightConnector1">
            <a:avLst/>
          </a:prstGeom>
          <a:noFill/>
          <a:ln w="57150" cap="flat" cmpd="sng">
            <a:solidFill>
              <a:srgbClr val="FF991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85397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ison">
  <p:cSld name="1_Compara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0"/>
            <a:ext cx="12192000" cy="1332689"/>
          </a:xfrm>
          <a:prstGeom prst="rect">
            <a:avLst/>
          </a:prstGeom>
          <a:solidFill>
            <a:srgbClr val="FF99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838200" y="667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105140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64" name="Google Shape;64;p7"/>
          <p:cNvCxnSpPr/>
          <p:nvPr/>
        </p:nvCxnSpPr>
        <p:spPr>
          <a:xfrm>
            <a:off x="0" y="1342417"/>
            <a:ext cx="12266579" cy="0"/>
          </a:xfrm>
          <a:prstGeom prst="straightConnector1">
            <a:avLst/>
          </a:prstGeom>
          <a:noFill/>
          <a:ln w="5715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587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9"/>
          <p:cNvSpPr/>
          <p:nvPr userDrawn="1"/>
        </p:nvSpPr>
        <p:spPr>
          <a:xfrm rot="5400000">
            <a:off x="-1337553" y="1337553"/>
            <a:ext cx="6858000" cy="4182894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2140085"/>
            <a:ext cx="12192000" cy="25778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884149"/>
            <a:ext cx="10515600" cy="1089701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4856163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581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ux contenus">
  <p:cSld name="1_Deux contenu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 rot="5400000">
            <a:off x="-1699084" y="1974004"/>
            <a:ext cx="5142661" cy="2581071"/>
          </a:xfrm>
          <a:prstGeom prst="triangle">
            <a:avLst>
              <a:gd name="adj" fmla="val 50000"/>
            </a:avLst>
          </a:prstGeom>
          <a:solidFill>
            <a:srgbClr val="FF99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/>
        </p:nvSpPr>
        <p:spPr>
          <a:xfrm rot="5400000">
            <a:off x="-1542060" y="2132222"/>
            <a:ext cx="4512179" cy="2264636"/>
          </a:xfrm>
          <a:prstGeom prst="triangle">
            <a:avLst>
              <a:gd name="adj" fmla="val 50000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11"/>
              </a:buClr>
              <a:buSzPts val="4400"/>
              <a:buFont typeface="Aharoni"/>
              <a:buNone/>
              <a:defRPr>
                <a:solidFill>
                  <a:srgbClr val="FF99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2504872" y="1896083"/>
            <a:ext cx="88489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712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Deux contenu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 rot="5400000">
            <a:off x="-1663319" y="1980488"/>
            <a:ext cx="5194349" cy="2607013"/>
          </a:xfrm>
          <a:prstGeom prst="triangle">
            <a:avLst>
              <a:gd name="adj" fmla="val 50000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 rot="5400000">
            <a:off x="-1493422" y="2151677"/>
            <a:ext cx="4512179" cy="2264636"/>
          </a:xfrm>
          <a:prstGeom prst="triangle">
            <a:avLst>
              <a:gd name="adj" fmla="val 50000"/>
            </a:avLst>
          </a:prstGeom>
          <a:solidFill>
            <a:srgbClr val="FF99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haroni"/>
              <a:buNone/>
              <a:defRPr>
                <a:solidFill>
                  <a:srgbClr val="1E4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2504872" y="1896083"/>
            <a:ext cx="88489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851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66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haron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82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haron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7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635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084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3326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67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921-405C-4006-B870-5570D3C90B51}" type="datetime1">
              <a:rPr lang="fr-FR" smtClean="0"/>
              <a:t>24/03/2021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AA65-A7DB-42DF-99F9-624203EB9D0F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294465"/>
            <a:ext cx="13579814" cy="19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1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08330"/>
            <a:ext cx="12192001" cy="31961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832" y="2443611"/>
            <a:ext cx="7310517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3" y="3690255"/>
            <a:ext cx="11817817" cy="1949485"/>
          </a:xfrm>
          <a:prstGeom prst="rect">
            <a:avLst/>
          </a:prstGeom>
        </p:spPr>
      </p:pic>
      <p:sp>
        <p:nvSpPr>
          <p:cNvPr id="7" name="Triangle isocèle 6"/>
          <p:cNvSpPr/>
          <p:nvPr userDrawn="1"/>
        </p:nvSpPr>
        <p:spPr>
          <a:xfrm rot="5400000">
            <a:off x="-1123772" y="1974078"/>
            <a:ext cx="4512179" cy="2264636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202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842F2-A32B-40C9-A387-16D5658E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FF53B-308B-41BE-9B5A-9EAC5ED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69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6022" y="1532444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406630" y="2733473"/>
            <a:ext cx="3638144" cy="0"/>
          </a:xfrm>
          <a:prstGeom prst="line">
            <a:avLst/>
          </a:prstGeom>
          <a:ln w="38100">
            <a:solidFill>
              <a:srgbClr val="FF9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967902" y="3009309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8057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 userDrawn="1"/>
        </p:nvSpPr>
        <p:spPr>
          <a:xfrm rot="5400000">
            <a:off x="-1699084" y="1974004"/>
            <a:ext cx="5142661" cy="2581071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-1542060" y="2132222"/>
            <a:ext cx="4512179" cy="226463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1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04872" y="1896083"/>
            <a:ext cx="8848928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9375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08330"/>
            <a:ext cx="12192001" cy="31961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832" y="2443611"/>
            <a:ext cx="7310517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3" y="3690255"/>
            <a:ext cx="11817817" cy="1949485"/>
          </a:xfrm>
          <a:prstGeom prst="rect">
            <a:avLst/>
          </a:prstGeom>
        </p:spPr>
      </p:pic>
      <p:sp>
        <p:nvSpPr>
          <p:cNvPr id="7" name="Triangle isocèle 6"/>
          <p:cNvSpPr/>
          <p:nvPr userDrawn="1"/>
        </p:nvSpPr>
        <p:spPr>
          <a:xfrm rot="5400000">
            <a:off x="-1123772" y="1974078"/>
            <a:ext cx="4512179" cy="2264636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68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ganigramme : Données 8"/>
          <p:cNvSpPr/>
          <p:nvPr userDrawn="1"/>
        </p:nvSpPr>
        <p:spPr>
          <a:xfrm>
            <a:off x="-3035031" y="980771"/>
            <a:ext cx="15369703" cy="2393004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1781" y="1660323"/>
            <a:ext cx="9144000" cy="9710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1781" y="3816046"/>
            <a:ext cx="9144000" cy="47385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991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4566" y="980771"/>
            <a:ext cx="12469238" cy="0"/>
          </a:xfrm>
          <a:prstGeom prst="line">
            <a:avLst/>
          </a:prstGeom>
          <a:ln w="57150">
            <a:solidFill>
              <a:srgbClr val="FF9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95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9"/>
          <p:cNvSpPr/>
          <p:nvPr userDrawn="1"/>
        </p:nvSpPr>
        <p:spPr>
          <a:xfrm rot="5400000">
            <a:off x="-1337553" y="1337553"/>
            <a:ext cx="6858000" cy="4182894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2140085"/>
            <a:ext cx="12192000" cy="25778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884149"/>
            <a:ext cx="10515600" cy="1089701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4856163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3586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6022" y="1532444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406630" y="2733473"/>
            <a:ext cx="3638144" cy="0"/>
          </a:xfrm>
          <a:prstGeom prst="line">
            <a:avLst/>
          </a:prstGeom>
          <a:ln w="38100">
            <a:solidFill>
              <a:srgbClr val="FF9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967902" y="3009309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8876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3326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67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294465"/>
            <a:ext cx="13579814" cy="19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5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332689"/>
          </a:xfrm>
          <a:prstGeom prst="rect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67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1342417"/>
            <a:ext cx="12266579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 userDrawn="1"/>
        </p:nvSpPr>
        <p:spPr>
          <a:xfrm rot="5400000">
            <a:off x="-1663319" y="1980488"/>
            <a:ext cx="5194349" cy="260701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-1493422" y="2151677"/>
            <a:ext cx="4512179" cy="2264636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04872" y="1896083"/>
            <a:ext cx="8848928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8554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 userDrawn="1"/>
        </p:nvSpPr>
        <p:spPr>
          <a:xfrm rot="5400000">
            <a:off x="-1699084" y="1974004"/>
            <a:ext cx="5142661" cy="2581071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-1542060" y="2132222"/>
            <a:ext cx="4512179" cy="226463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1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04872" y="1896083"/>
            <a:ext cx="8848928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4085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99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3326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67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294465"/>
            <a:ext cx="13579814" cy="19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94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4142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DF5CCF-573A-4C54-B783-96A25BEC6951}" type="datetime1">
              <a:rPr lang="fr-FR" smtClean="0"/>
              <a:t>24/03/2021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DAA65-A7DB-42DF-99F9-624203EB9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42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8D724-8AAC-4175-83E1-1F2FE58A25FD}" type="datetime1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DAA65-A7DB-42DF-99F9-624203EB9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04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14DD95-DF89-469B-92B2-EE822B1961B8}" type="datetime1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7DAA65-A7DB-42DF-99F9-624203EB9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064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842F2-A32B-40C9-A387-16D5658E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FF53B-308B-41BE-9B5A-9EAC5ED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8098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mbria" panose="02040503050406030204" pitchFamily="18" charset="0"/>
              </a:defRPr>
            </a:lvl1pPr>
          </a:lstStyle>
          <a:p>
            <a:fld id="{F9E92030-881C-4EBA-B796-12A3A3A70FE6}" type="datetime1">
              <a:rPr lang="fr-FR" smtClean="0"/>
              <a:t>24/03/2021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6FCC-166B-409E-8848-1F156901D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68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332689"/>
          </a:xfrm>
          <a:prstGeom prst="rect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67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1342417"/>
            <a:ext cx="12266579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 userDrawn="1"/>
        </p:nvSpPr>
        <p:spPr>
          <a:xfrm rot="5400000">
            <a:off x="-1663319" y="1980488"/>
            <a:ext cx="5194349" cy="260701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-1493422" y="2151677"/>
            <a:ext cx="4512179" cy="2264636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04872" y="1896083"/>
            <a:ext cx="8848928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884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 userDrawn="1"/>
        </p:nvSpPr>
        <p:spPr>
          <a:xfrm rot="5400000">
            <a:off x="-1699084" y="1974004"/>
            <a:ext cx="5142661" cy="2581071"/>
          </a:xfrm>
          <a:prstGeom prst="triangle">
            <a:avLst/>
          </a:prstGeom>
          <a:solidFill>
            <a:srgbClr val="FF99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-1542060" y="2132222"/>
            <a:ext cx="4512179" cy="226463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1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04872" y="1896083"/>
            <a:ext cx="8848928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8704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0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57" y="6176963"/>
            <a:ext cx="1308366" cy="5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9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4" r:id="rId4"/>
    <p:sldLayoutId id="2147483661" r:id="rId5"/>
    <p:sldLayoutId id="2147483660" r:id="rId6"/>
    <p:sldLayoutId id="2147483652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59BCDC1-D87F-479B-8C7F-DC961DC7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5E887B-95E6-41AB-9D03-4BB6738FD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5B10C9-2A7A-408B-B690-EA5FFE17F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A6F1A-558D-44B8-A81A-57EF9AFA2F7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7F547C-6AF5-49AE-8884-6C8333641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891B10-0FCB-4E6B-AA44-116B0B97F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2A1B3-2268-4430-B6CD-35C5A05218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7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haroni"/>
              <a:buNone/>
              <a:defRPr sz="4400" b="0" i="0" u="none" strike="noStrike" cap="none">
                <a:solidFill>
                  <a:srgbClr val="1E4E79"/>
                </a:solidFill>
                <a:latin typeface="Aharoni"/>
                <a:ea typeface="Aharoni"/>
                <a:cs typeface="Aharoni"/>
                <a:sym typeface="Ahar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3898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107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dsdiag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saco.bmj.com/content/3/1/e0002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ncbi.nlm.nih.gov/pmc/articles/PMC482567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7278" y="2302759"/>
            <a:ext cx="6063322" cy="16134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FR" sz="3600" b="1" dirty="0" err="1">
                <a:latin typeface="Calibri"/>
                <a:ea typeface="Calibri"/>
                <a:cs typeface="Calibri"/>
                <a:sym typeface="Calibri"/>
              </a:rPr>
              <a:t>Rhythm</a:t>
            </a:r>
            <a:r>
              <a:rPr lang="fr-FR" sz="3600" b="1" dirty="0">
                <a:latin typeface="Calibri"/>
                <a:ea typeface="Calibri"/>
                <a:cs typeface="Calibri"/>
                <a:sym typeface="Calibri"/>
              </a:rPr>
              <a:t> Diagnostic </a:t>
            </a:r>
            <a:r>
              <a:rPr lang="fr-FR" sz="3600" b="1" dirty="0" err="1">
                <a:latin typeface="Calibri"/>
                <a:ea typeface="Calibri"/>
                <a:cs typeface="Calibri"/>
                <a:sym typeface="Calibri"/>
              </a:rPr>
              <a:t>Systems</a:t>
            </a:r>
            <a:r>
              <a:rPr lang="fr-FR" sz="3600" b="1" dirty="0">
                <a:latin typeface="Calibri"/>
                <a:ea typeface="Calibri"/>
                <a:cs typeface="Calibri"/>
                <a:sym typeface="Calibri"/>
              </a:rPr>
              <a:t> :</a:t>
            </a:r>
            <a:br>
              <a:rPr lang="fr-FR" sz="36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 err="1">
                <a:latin typeface="Calibri"/>
                <a:ea typeface="Calibri"/>
                <a:cs typeface="Calibri"/>
                <a:sym typeface="Calibri"/>
              </a:rPr>
              <a:t>wearable</a:t>
            </a:r>
            <a:r>
              <a:rPr lang="fr-FR" sz="3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1" dirty="0" err="1">
                <a:latin typeface="Calibri"/>
                <a:ea typeface="Calibri"/>
                <a:cs typeface="Calibri"/>
                <a:sym typeface="Calibri"/>
              </a:rPr>
              <a:t>medical</a:t>
            </a:r>
            <a:r>
              <a:rPr lang="fr-FR" sz="3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1" dirty="0" err="1">
                <a:latin typeface="Calibri"/>
                <a:ea typeface="Calibri"/>
                <a:cs typeface="Calibri"/>
                <a:sym typeface="Calibri"/>
              </a:rPr>
              <a:t>devices</a:t>
            </a:r>
            <a:br>
              <a:rPr lang="fr-FR" sz="32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fr-FR" sz="3200" b="1" dirty="0" err="1">
                <a:latin typeface="Calibri"/>
                <a:ea typeface="Calibri"/>
                <a:cs typeface="Calibri"/>
                <a:sym typeface="Calibri"/>
              </a:rPr>
              <a:t>continuous</a:t>
            </a:r>
            <a:r>
              <a:rPr lang="fr-FR" sz="3200" b="1" dirty="0">
                <a:latin typeface="Calibri"/>
                <a:ea typeface="Calibri"/>
                <a:cs typeface="Calibri"/>
                <a:sym typeface="Calibri"/>
              </a:rPr>
              <a:t> monitoring of patients’ vital </a:t>
            </a:r>
            <a:r>
              <a:rPr lang="fr-FR" sz="3200" b="1" dirty="0" err="1">
                <a:latin typeface="Calibri"/>
                <a:ea typeface="Calibri"/>
                <a:cs typeface="Calibri"/>
                <a:sym typeface="Calibri"/>
              </a:rPr>
              <a:t>signs</a:t>
            </a:r>
            <a:br>
              <a:rPr lang="fr-FR" sz="36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3600" b="1" dirty="0"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r-FR" sz="1400" dirty="0" err="1">
                <a:latin typeface="Calibri"/>
                <a:ea typeface="Calibri"/>
                <a:cs typeface="Calibri"/>
                <a:sym typeface="Calibri"/>
              </a:rPr>
              <a:t>march</a:t>
            </a:r>
            <a:r>
              <a:rPr lang="fr-FR" sz="1400" dirty="0">
                <a:latin typeface="Calibri"/>
                <a:ea typeface="Calibri"/>
                <a:cs typeface="Calibri"/>
                <a:sym typeface="Calibri"/>
              </a:rPr>
              <a:t> 2021, long </a:t>
            </a:r>
            <a:r>
              <a:rPr lang="fr-FR" sz="1400" dirty="0" err="1"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lang="fr-FR" sz="3600" dirty="0"/>
          </a:p>
        </p:txBody>
      </p:sp>
      <p:pic>
        <p:nvPicPr>
          <p:cNvPr id="7" name="Google Shape;182;p21">
            <a:extLst>
              <a:ext uri="{FF2B5EF4-FFF2-40B4-BE49-F238E27FC236}">
                <a16:creationId xmlns:a16="http://schemas.microsoft.com/office/drawing/2014/main" id="{3B273A4E-FD39-43CC-ACD1-CF2682A3071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3" b="91384" l="4368" r="95096">
                        <a14:foregroundMark x1="48276" y1="88903" x2="63602" y2="77546"/>
                        <a14:foregroundMark x1="63602" y1="77546" x2="81762" y2="74543"/>
                        <a14:foregroundMark x1="81762" y1="74543" x2="77625" y2="64230"/>
                        <a14:foregroundMark x1="87126" y1="57702" x2="90421" y2="79765"/>
                        <a14:foregroundMark x1="93946" y1="68799" x2="95172" y2="70235"/>
                        <a14:foregroundMark x1="93640" y1="74282" x2="79310" y2="90862"/>
                        <a14:foregroundMark x1="79310" y1="90862" x2="44866" y2="91344"/>
                        <a14:foregroundMark x1="12950" y1="17363" x2="18314" y2="28982"/>
                        <a14:foregroundMark x1="9732" y1="15796" x2="7663" y2="26893"/>
                        <a14:foregroundMark x1="4368" y1="19843" x2="4368" y2="24935"/>
                        <a14:foregroundMark x1="8812" y1="11749" x2="14713" y2="10313"/>
                        <a14:backgroundMark x1="41839" y1="90339" x2="43678" y2="91514"/>
                        <a14:backgroundMark x1="43218" y1="91514" x2="44291" y2="92428"/>
                        <a14:backgroundMark x1="95172" y1="72193" x2="95785" y2="70366"/>
                        <a14:backgroundMark x1="95096" y1="71149" x2="95556" y2="70757"/>
                        <a14:backgroundMark x1="95556" y1="70757" x2="95556" y2="70757"/>
                        <a14:backgroundMark x1="95172" y1="70757" x2="95172" y2="70757"/>
                        <a14:backgroundMark x1="95019" y1="70888" x2="97701" y2="67232"/>
                        <a14:backgroundMark x1="95096" y1="71410" x2="96015" y2="69582"/>
                      </a14:backgroundRemoval>
                    </a14:imgEffect>
                  </a14:imgLayer>
                </a14:imgProps>
              </a:ext>
            </a:extLst>
          </a:blip>
          <a:srcRect l="2743" t="3086" r="3813" b="3776"/>
          <a:stretch/>
        </p:blipFill>
        <p:spPr>
          <a:xfrm>
            <a:off x="8098970" y="1811383"/>
            <a:ext cx="3849775" cy="2197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6E352C-8DF1-44C3-A50F-B3F94FA32BC5}"/>
              </a:ext>
            </a:extLst>
          </p:cNvPr>
          <p:cNvSpPr/>
          <p:nvPr/>
        </p:nvSpPr>
        <p:spPr>
          <a:xfrm>
            <a:off x="10534650" y="6122077"/>
            <a:ext cx="1609725" cy="716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8">
            <a:extLst>
              <a:ext uri="{FF2B5EF4-FFF2-40B4-BE49-F238E27FC236}">
                <a16:creationId xmlns:a16="http://schemas.microsoft.com/office/drawing/2014/main" id="{8185720E-B046-469F-A4F6-6B70058D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222" y="343188"/>
            <a:ext cx="2202481" cy="8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5084B-9F0C-4502-ABEB-B052B70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26"/>
            <a:ext cx="7915183" cy="1325563"/>
          </a:xfrm>
        </p:spPr>
        <p:txBody>
          <a:bodyPr>
            <a:normAutofit/>
          </a:bodyPr>
          <a:lstStyle/>
          <a:p>
            <a:r>
              <a:rPr lang="fr-FR" sz="3200" dirty="0"/>
              <a:t>2. </a:t>
            </a:r>
            <a:r>
              <a:rPr lang="fr-FR" sz="3200" dirty="0" err="1"/>
              <a:t>Collect</a:t>
            </a:r>
            <a:r>
              <a:rPr lang="fr-FR" sz="3200" dirty="0"/>
              <a:t> </a:t>
            </a:r>
            <a:r>
              <a:rPr lang="fr-FR" sz="3200" dirty="0" err="1"/>
              <a:t>meaningful</a:t>
            </a:r>
            <a:r>
              <a:rPr lang="fr-FR" sz="3200" dirty="0"/>
              <a:t> data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B4B00A-5ACD-4E7A-9EB6-CCB3D42C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69002"/>
            <a:ext cx="10914247" cy="45206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Use a </a:t>
            </a:r>
            <a:r>
              <a:rPr lang="fr-FR" dirty="0" err="1"/>
              <a:t>variety</a:t>
            </a:r>
            <a:r>
              <a:rPr lang="fr-FR" dirty="0"/>
              <a:t> of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datasets</a:t>
            </a:r>
            <a:r>
              <a:rPr lang="fr-FR" dirty="0"/>
              <a:t> :</a:t>
            </a:r>
          </a:p>
          <a:p>
            <a:pPr marL="514350" indent="-514350">
              <a:buAutoNum type="arabicPeriod"/>
            </a:pPr>
            <a:r>
              <a:rPr lang="fr-FR" dirty="0" err="1"/>
              <a:t>synthetic</a:t>
            </a:r>
            <a:r>
              <a:rPr lang="fr-FR" dirty="0"/>
              <a:t> </a:t>
            </a:r>
            <a:r>
              <a:rPr lang="fr-FR" dirty="0" err="1"/>
              <a:t>datasets</a:t>
            </a:r>
            <a:r>
              <a:rPr lang="fr-FR" dirty="0"/>
              <a:t> for </a:t>
            </a:r>
            <a:r>
              <a:rPr lang="fr-FR" dirty="0" err="1"/>
              <a:t>prototyping</a:t>
            </a:r>
            <a:r>
              <a:rPr lang="fr-FR" dirty="0"/>
              <a:t>;</a:t>
            </a:r>
          </a:p>
          <a:p>
            <a:pPr marL="514350" indent="-514350">
              <a:buAutoNum type="arabicPeriod"/>
            </a:pPr>
            <a:r>
              <a:rPr lang="fr-FR" dirty="0"/>
              <a:t>Benchmark data set for model calibration;</a:t>
            </a:r>
          </a:p>
          <a:p>
            <a:pPr marL="514350" indent="-514350">
              <a:buAutoNum type="arabicPeriod"/>
            </a:pPr>
            <a:r>
              <a:rPr lang="fr-FR" b="1" dirty="0"/>
              <a:t>Always alternative data source for validation.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If </a:t>
            </a:r>
            <a:r>
              <a:rPr lang="fr-FR" dirty="0" err="1"/>
              <a:t>collect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data, </a:t>
            </a:r>
            <a:r>
              <a:rPr lang="fr-FR" dirty="0" err="1"/>
              <a:t>think</a:t>
            </a:r>
            <a:r>
              <a:rPr lang="fr-FR" dirty="0"/>
              <a:t> about how </a:t>
            </a:r>
            <a:r>
              <a:rPr lang="fr-FR" dirty="0" err="1"/>
              <a:t>transferable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of:</a:t>
            </a:r>
          </a:p>
          <a:p>
            <a:r>
              <a:rPr lang="fr-FR" dirty="0"/>
              <a:t>Population: </a:t>
            </a:r>
            <a:r>
              <a:rPr lang="fr-FR" dirty="0" err="1"/>
              <a:t>demographics</a:t>
            </a:r>
            <a:r>
              <a:rPr lang="fr-FR" dirty="0"/>
              <a:t>, </a:t>
            </a:r>
            <a:r>
              <a:rPr lang="fr-FR" dirty="0" err="1"/>
              <a:t>ethnicity</a:t>
            </a:r>
            <a:r>
              <a:rPr lang="fr-FR" dirty="0"/>
              <a:t>,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seasonality</a:t>
            </a:r>
            <a:r>
              <a:rPr lang="fr-FR" dirty="0"/>
              <a:t> ;</a:t>
            </a:r>
          </a:p>
          <a:p>
            <a:r>
              <a:rPr lang="fr-FR" dirty="0" err="1"/>
              <a:t>Set-up</a:t>
            </a:r>
            <a:r>
              <a:rPr lang="fr-FR" dirty="0"/>
              <a:t>: sampling rate, </a:t>
            </a:r>
            <a:r>
              <a:rPr lang="fr-FR" dirty="0" err="1"/>
              <a:t>sensors</a:t>
            </a:r>
            <a:r>
              <a:rPr lang="fr-FR" dirty="0"/>
              <a:t>, calibration,…;</a:t>
            </a:r>
          </a:p>
          <a:p>
            <a:r>
              <a:rPr lang="fr-FR" dirty="0" err="1"/>
              <a:t>Environment</a:t>
            </a:r>
            <a:r>
              <a:rPr lang="fr-FR" dirty="0"/>
              <a:t>: noise (main line)</a:t>
            </a:r>
          </a:p>
          <a:p>
            <a:r>
              <a:rPr lang="fr-FR" b="1" dirty="0" err="1"/>
              <a:t>Alway</a:t>
            </a:r>
            <a:r>
              <a:rPr lang="fr-FR" b="1" dirty="0"/>
              <a:t> provision an </a:t>
            </a:r>
            <a:r>
              <a:rPr lang="fr-FR" b="1" dirty="0" err="1"/>
              <a:t>external</a:t>
            </a:r>
            <a:r>
              <a:rPr lang="fr-FR" b="1" dirty="0"/>
              <a:t> source of data for validation.</a:t>
            </a:r>
          </a:p>
          <a:p>
            <a:pPr marL="514350" indent="-514350"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dirty="0"/>
              <a:t>And </a:t>
            </a:r>
            <a:r>
              <a:rPr lang="fr-FR" dirty="0" err="1"/>
              <a:t>carefully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collecting</a:t>
            </a:r>
            <a:r>
              <a:rPr lang="fr-FR" dirty="0"/>
              <a:t>:</a:t>
            </a:r>
          </a:p>
          <a:p>
            <a:r>
              <a:rPr lang="fr-FR" dirty="0" err="1"/>
              <a:t>meaningful</a:t>
            </a:r>
            <a:r>
              <a:rPr lang="fr-FR" dirty="0"/>
              <a:t> </a:t>
            </a:r>
            <a:r>
              <a:rPr lang="fr-FR" dirty="0" err="1"/>
              <a:t>contextual</a:t>
            </a:r>
            <a:r>
              <a:rPr lang="fr-FR" dirty="0"/>
              <a:t> data (</a:t>
            </a:r>
            <a:r>
              <a:rPr lang="fr-FR" dirty="0" err="1"/>
              <a:t>pre-existing</a:t>
            </a:r>
            <a:r>
              <a:rPr lang="fr-FR" dirty="0"/>
              <a:t> conditions, </a:t>
            </a:r>
            <a:r>
              <a:rPr lang="fr-FR" dirty="0" err="1"/>
              <a:t>past</a:t>
            </a:r>
            <a:r>
              <a:rPr lang="fr-FR" dirty="0"/>
              <a:t> interventions);</a:t>
            </a:r>
          </a:p>
          <a:p>
            <a:r>
              <a:rPr lang="fr-FR" b="1" dirty="0" err="1"/>
              <a:t>Meaningful</a:t>
            </a:r>
            <a:r>
              <a:rPr lang="fr-FR" b="1" dirty="0"/>
              <a:t> </a:t>
            </a:r>
            <a:r>
              <a:rPr lang="fr-FR" b="1" dirty="0" err="1"/>
              <a:t>outcomes</a:t>
            </a:r>
            <a:r>
              <a:rPr lang="fr-FR" b="1" dirty="0"/>
              <a:t>:</a:t>
            </a:r>
            <a:r>
              <a:rPr lang="fr-FR" dirty="0"/>
              <a:t>  </a:t>
            </a:r>
          </a:p>
          <a:p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1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5084B-9F0C-4502-ABEB-B052B70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26"/>
            <a:ext cx="7915183" cy="1325563"/>
          </a:xfrm>
        </p:spPr>
        <p:txBody>
          <a:bodyPr>
            <a:normAutofit/>
          </a:bodyPr>
          <a:lstStyle/>
          <a:p>
            <a:r>
              <a:rPr lang="fr-FR" sz="3200" dirty="0"/>
              <a:t>3. </a:t>
            </a:r>
            <a:r>
              <a:rPr lang="fr-FR" sz="3200" dirty="0" err="1"/>
              <a:t>Make</a:t>
            </a:r>
            <a:r>
              <a:rPr lang="fr-FR" sz="3200" dirty="0"/>
              <a:t> sure </a:t>
            </a:r>
            <a:r>
              <a:rPr lang="fr-FR" sz="3200" dirty="0" err="1"/>
              <a:t>you</a:t>
            </a:r>
            <a:r>
              <a:rPr lang="fr-FR" sz="3200" dirty="0"/>
              <a:t> can </a:t>
            </a:r>
            <a:r>
              <a:rPr lang="fr-FR" sz="3200" dirty="0" err="1"/>
              <a:t>actually</a:t>
            </a:r>
            <a:r>
              <a:rPr lang="fr-FR" sz="3200" dirty="0"/>
              <a:t> use the data</a:t>
            </a:r>
            <a:endParaRPr lang="en-US" sz="8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B4B00A-5ACD-4E7A-9EB6-CCB3D42C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69002"/>
            <a:ext cx="8650441" cy="452066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Have data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/>
              <a:t>grants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on </a:t>
            </a:r>
            <a:r>
              <a:rPr lang="fr-FR" dirty="0" err="1"/>
              <a:t>it</a:t>
            </a:r>
            <a:r>
              <a:rPr lang="fr-FR" dirty="0"/>
              <a:t>. </a:t>
            </a:r>
          </a:p>
          <a:p>
            <a:r>
              <a:rPr lang="fr-FR" dirty="0"/>
              <a:t>Check GDPR </a:t>
            </a:r>
            <a:r>
              <a:rPr lang="fr-FR" dirty="0" err="1"/>
              <a:t>rules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conscent</a:t>
            </a:r>
            <a:endParaRPr lang="fr-FR" dirty="0"/>
          </a:p>
          <a:p>
            <a:pPr lvl="1"/>
            <a:r>
              <a:rPr lang="fr-FR" dirty="0" err="1"/>
              <a:t>Get</a:t>
            </a:r>
            <a:r>
              <a:rPr lang="fr-FR" dirty="0"/>
              <a:t> CNIL autorisation</a:t>
            </a:r>
          </a:p>
          <a:p>
            <a:r>
              <a:rPr lang="fr-FR" dirty="0" err="1"/>
              <a:t>Remember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anonymisation of data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processing</a:t>
            </a:r>
            <a:r>
              <a:rPr lang="fr-FR" dirty="0"/>
              <a:t>.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There </a:t>
            </a:r>
            <a:r>
              <a:rPr lang="fr-FR" dirty="0" err="1"/>
              <a:t>is</a:t>
            </a:r>
            <a:r>
              <a:rPr lang="fr-FR" dirty="0"/>
              <a:t> no point to </a:t>
            </a:r>
            <a:r>
              <a:rPr lang="fr-FR" dirty="0" err="1"/>
              <a:t>collecting</a:t>
            </a:r>
            <a:r>
              <a:rPr lang="fr-FR" dirty="0"/>
              <a:t> data 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have a </a:t>
            </a:r>
            <a:r>
              <a:rPr lang="fr-FR" dirty="0" err="1"/>
              <a:t>decent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to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/</a:t>
            </a:r>
            <a:r>
              <a:rPr lang="fr-FR" dirty="0" err="1"/>
              <a:t>project</a:t>
            </a:r>
            <a:r>
              <a:rPr lang="fr-FR" dirty="0"/>
              <a:t>. </a:t>
            </a:r>
          </a:p>
          <a:p>
            <a:pPr lvl="1"/>
            <a:endParaRPr lang="fr-FR" dirty="0"/>
          </a:p>
          <a:p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9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5084B-9F0C-4502-ABEB-B052B70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26"/>
            <a:ext cx="7915183" cy="1325563"/>
          </a:xfrm>
        </p:spPr>
        <p:txBody>
          <a:bodyPr>
            <a:normAutofit/>
          </a:bodyPr>
          <a:lstStyle/>
          <a:p>
            <a:r>
              <a:rPr lang="fr-FR" sz="3200" dirty="0"/>
              <a:t>Use </a:t>
            </a:r>
            <a:r>
              <a:rPr lang="fr-FR" sz="3200" dirty="0" err="1"/>
              <a:t>meaningful</a:t>
            </a:r>
            <a:r>
              <a:rPr lang="fr-FR" sz="3200" dirty="0"/>
              <a:t> </a:t>
            </a:r>
            <a:r>
              <a:rPr lang="fr-FR" sz="3200" dirty="0" err="1"/>
              <a:t>evaluation</a:t>
            </a:r>
            <a:r>
              <a:rPr lang="fr-FR" sz="3200" dirty="0"/>
              <a:t> </a:t>
            </a:r>
            <a:r>
              <a:rPr lang="fr-FR" sz="3200" dirty="0" err="1"/>
              <a:t>methods</a:t>
            </a:r>
            <a:endParaRPr lang="fr-FR" sz="32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B4B00A-5ACD-4E7A-9EB6-CCB3D42C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69002"/>
            <a:ext cx="8650441" cy="452066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Select the </a:t>
            </a:r>
            <a:r>
              <a:rPr lang="fr-FR" dirty="0" err="1"/>
              <a:t>appropriate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for:</a:t>
            </a:r>
          </a:p>
          <a:p>
            <a:pPr marL="0" indent="0">
              <a:buNone/>
            </a:pPr>
            <a:r>
              <a:rPr lang="fr-FR" dirty="0" err="1"/>
              <a:t>Optimization</a:t>
            </a:r>
            <a:r>
              <a:rPr lang="fr-FR" dirty="0"/>
              <a:t> 					</a:t>
            </a:r>
            <a:r>
              <a:rPr lang="fr-FR" dirty="0" err="1"/>
              <a:t>Evaluation</a:t>
            </a: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B77ADA-43CF-43B4-96B2-D84CC1BA2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23" y="2608406"/>
            <a:ext cx="4515411" cy="36123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227CE5-4FB4-4DB0-88CD-57D99CD3A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8" r="8393" b="22854"/>
          <a:stretch/>
        </p:blipFill>
        <p:spPr>
          <a:xfrm>
            <a:off x="946405" y="2681232"/>
            <a:ext cx="5149595" cy="37077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629F18F-8947-4B23-913A-FE0C15596079}"/>
              </a:ext>
            </a:extLst>
          </p:cNvPr>
          <p:cNvSpPr txBox="1"/>
          <p:nvPr/>
        </p:nvSpPr>
        <p:spPr>
          <a:xfrm>
            <a:off x="1207363" y="6442647"/>
            <a:ext cx="46371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Mayaud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Louis.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Prediction of mortality in septic patients with hypotension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Diss. University of Oxford, 2014.</a:t>
            </a:r>
            <a:endParaRPr lang="en-US" sz="11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AC4F024-2D4F-427C-BD9D-6F16A6093B13}"/>
              </a:ext>
            </a:extLst>
          </p:cNvPr>
          <p:cNvSpPr txBox="1"/>
          <p:nvPr/>
        </p:nvSpPr>
        <p:spPr>
          <a:xfrm>
            <a:off x="7232523" y="6388981"/>
            <a:ext cx="46371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Clarke, W. L. (2005). The original Clarke error grid analysis (EGA).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Diabetes technology &amp; therapeutics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776-779.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2368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7E6D8-F998-4FF3-9A18-8528F1B5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66726"/>
            <a:ext cx="10848975" cy="1325563"/>
          </a:xfrm>
        </p:spPr>
        <p:txBody>
          <a:bodyPr/>
          <a:lstStyle/>
          <a:p>
            <a:r>
              <a:rPr lang="fr-FR" sz="2800" dirty="0" err="1"/>
              <a:t>We</a:t>
            </a:r>
            <a:r>
              <a:rPr lang="fr-FR" sz="2800" dirty="0"/>
              <a:t> are </a:t>
            </a:r>
            <a:r>
              <a:rPr lang="fr-FR" sz="2800" dirty="0" err="1"/>
              <a:t>proudly</a:t>
            </a:r>
            <a:r>
              <a:rPr lang="fr-FR" sz="2800" dirty="0"/>
              <a:t> </a:t>
            </a:r>
            <a:r>
              <a:rPr lang="fr-FR" sz="2800" dirty="0" err="1"/>
              <a:t>supported</a:t>
            </a:r>
            <a:r>
              <a:rPr lang="fr-FR" sz="2800" dirty="0"/>
              <a:t> by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ADF764-88F7-48BB-BB58-20557C2CB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80" y="1550476"/>
            <a:ext cx="7180220" cy="5074482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B9DCA7-FE59-41D7-B4EA-B07F583A0789}"/>
              </a:ext>
            </a:extLst>
          </p:cNvPr>
          <p:cNvSpPr/>
          <p:nvPr/>
        </p:nvSpPr>
        <p:spPr>
          <a:xfrm>
            <a:off x="7048500" y="5095875"/>
            <a:ext cx="2257425" cy="1409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Liberté –  Égalité – Fraternité – République Française">
            <a:extLst>
              <a:ext uri="{FF2B5EF4-FFF2-40B4-BE49-F238E27FC236}">
                <a16:creationId xmlns:a16="http://schemas.microsoft.com/office/drawing/2014/main" id="{15365731-EF95-4986-BCE5-54FFD993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92" y="5143705"/>
            <a:ext cx="1314040" cy="1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9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f3fe7d530_0_104"/>
          <p:cNvSpPr txBox="1">
            <a:spLocks noGrp="1"/>
          </p:cNvSpPr>
          <p:nvPr>
            <p:ph type="title"/>
          </p:nvPr>
        </p:nvSpPr>
        <p:spPr>
          <a:xfrm>
            <a:off x="742950" y="181027"/>
            <a:ext cx="10515600" cy="919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4000" dirty="0">
                <a:sym typeface="Arial"/>
              </a:rPr>
              <a:t>Our </a:t>
            </a:r>
            <a:r>
              <a:rPr lang="fr-FR" sz="4000" dirty="0" err="1">
                <a:sym typeface="Arial"/>
              </a:rPr>
              <a:t>talented</a:t>
            </a:r>
            <a:r>
              <a:rPr lang="fr-FR" sz="4000" dirty="0">
                <a:sym typeface="Arial"/>
              </a:rPr>
              <a:t> French-American team</a:t>
            </a:r>
            <a:br>
              <a:rPr lang="fr-FR" sz="4000" dirty="0">
                <a:sym typeface="Arial"/>
              </a:rPr>
            </a:br>
            <a:r>
              <a:rPr lang="fr-FR" sz="4000" dirty="0" err="1">
                <a:sym typeface="Arial"/>
              </a:rPr>
              <a:t>with</a:t>
            </a:r>
            <a:r>
              <a:rPr lang="fr-FR" sz="4000" dirty="0">
                <a:sym typeface="Arial"/>
              </a:rPr>
              <a:t> multiple expertise</a:t>
            </a:r>
            <a:endParaRPr sz="4000" dirty="0">
              <a:sym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090C23-3B26-40B2-866C-4D34C6E8F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39" y="1438683"/>
            <a:ext cx="8309995" cy="52382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FD4C560-9C0A-424F-BD65-B1EF849AFB84}"/>
              </a:ext>
            </a:extLst>
          </p:cNvPr>
          <p:cNvSpPr txBox="1"/>
          <p:nvPr/>
        </p:nvSpPr>
        <p:spPr>
          <a:xfrm>
            <a:off x="8547934" y="2744964"/>
            <a:ext cx="33957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dirty="0" err="1">
                <a:sym typeface="Arial"/>
              </a:rPr>
              <a:t>Also</a:t>
            </a:r>
            <a:r>
              <a:rPr lang="fr-FR" sz="6000" dirty="0">
                <a:sym typeface="Arial"/>
              </a:rPr>
              <a:t>, </a:t>
            </a:r>
            <a:r>
              <a:rPr lang="fr-FR" sz="6000" dirty="0" err="1">
                <a:sym typeface="Arial"/>
              </a:rPr>
              <a:t>we’re</a:t>
            </a:r>
            <a:r>
              <a:rPr lang="fr-FR" sz="6000" dirty="0">
                <a:sym typeface="Arial"/>
              </a:rPr>
              <a:t> </a:t>
            </a:r>
            <a:r>
              <a:rPr lang="fr-FR" sz="6000" dirty="0" err="1">
                <a:sym typeface="Arial"/>
              </a:rPr>
              <a:t>hiring</a:t>
            </a:r>
            <a:r>
              <a:rPr lang="fr-FR" sz="6000" dirty="0">
                <a:sym typeface="Arial"/>
              </a:rPr>
              <a:t>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8505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7900" y="1097741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dirty="0" err="1"/>
              <a:t>Thank</a:t>
            </a:r>
            <a:r>
              <a:rPr lang="fr-FR" sz="4800" dirty="0"/>
              <a:t> </a:t>
            </a:r>
            <a:r>
              <a:rPr lang="fr-FR" sz="4800" dirty="0" err="1"/>
              <a:t>you</a:t>
            </a:r>
            <a:r>
              <a:rPr lang="fr-FR" sz="4800" dirty="0"/>
              <a:t> for </a:t>
            </a:r>
            <a:r>
              <a:rPr lang="fr-FR" sz="4800" dirty="0" err="1"/>
              <a:t>your</a:t>
            </a:r>
            <a:r>
              <a:rPr lang="fr-FR" sz="4800" dirty="0"/>
              <a:t> attention </a:t>
            </a:r>
            <a:r>
              <a:rPr lang="fr-FR" sz="8000" dirty="0"/>
              <a:t>!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3484605" y="2423304"/>
            <a:ext cx="8042190" cy="333494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149475" algn="l"/>
              </a:tabLst>
            </a:pPr>
            <a:r>
              <a:rPr lang="fr-FR" sz="3200" b="1" dirty="0">
                <a:solidFill>
                  <a:srgbClr val="1F4E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www.rdsdiag.com</a:t>
            </a:r>
            <a:endParaRPr lang="fr-FR" sz="3200" b="1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spcBef>
                <a:spcPts val="0"/>
              </a:spcBef>
              <a:buNone/>
              <a:tabLst>
                <a:tab pos="4037013" algn="l"/>
              </a:tabLst>
            </a:pPr>
            <a:r>
              <a:rPr lang="fr-FR" dirty="0"/>
              <a:t>	</a:t>
            </a:r>
            <a:r>
              <a:rPr lang="fr-FR" dirty="0">
                <a:solidFill>
                  <a:srgbClr val="1F4E7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Elie LOBEL</a:t>
            </a:r>
          </a:p>
          <a:p>
            <a:pPr marL="0" indent="0">
              <a:spcBef>
                <a:spcPts val="0"/>
              </a:spcBef>
              <a:buNone/>
              <a:tabLst>
                <a:tab pos="4037013" algn="l"/>
              </a:tabLst>
            </a:pPr>
            <a:r>
              <a:rPr lang="fr-FR" dirty="0">
                <a:solidFill>
                  <a:srgbClr val="1F4E7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CEO</a:t>
            </a:r>
          </a:p>
          <a:p>
            <a:pPr marL="0" indent="0">
              <a:spcBef>
                <a:spcPts val="0"/>
              </a:spcBef>
              <a:buNone/>
              <a:tabLst>
                <a:tab pos="4037013" algn="l"/>
              </a:tabLst>
            </a:pPr>
            <a:r>
              <a:rPr lang="fr-FR" dirty="0">
                <a:solidFill>
                  <a:srgbClr val="1F4E7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elie.lobel@rdsdiag.com</a:t>
            </a:r>
          </a:p>
        </p:txBody>
      </p:sp>
    </p:spTree>
    <p:extLst>
      <p:ext uri="{BB962C8B-B14F-4D97-AF65-F5344CB8AC3E}">
        <p14:creationId xmlns:p14="http://schemas.microsoft.com/office/powerpoint/2010/main" val="143601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Palo Alto to Strasbourg</a:t>
            </a:r>
            <a:endParaRPr lang="fr-FR" dirty="0"/>
          </a:p>
        </p:txBody>
      </p:sp>
      <p:grpSp>
        <p:nvGrpSpPr>
          <p:cNvPr id="28" name="Google Shape;231;g6ff033aaa6_0_373">
            <a:extLst>
              <a:ext uri="{FF2B5EF4-FFF2-40B4-BE49-F238E27FC236}">
                <a16:creationId xmlns:a16="http://schemas.microsoft.com/office/drawing/2014/main" id="{80F118F1-F6A0-443B-B4B0-01260946262A}"/>
              </a:ext>
            </a:extLst>
          </p:cNvPr>
          <p:cNvGrpSpPr/>
          <p:nvPr/>
        </p:nvGrpSpPr>
        <p:grpSpPr>
          <a:xfrm>
            <a:off x="160049" y="2010595"/>
            <a:ext cx="4743766" cy="2110081"/>
            <a:chOff x="1083025" y="2306625"/>
            <a:chExt cx="1834900" cy="1582600"/>
          </a:xfrm>
        </p:grpSpPr>
        <p:sp>
          <p:nvSpPr>
            <p:cNvPr id="29" name="Google Shape;233;g6ff033aaa6_0_373">
              <a:extLst>
                <a:ext uri="{FF2B5EF4-FFF2-40B4-BE49-F238E27FC236}">
                  <a16:creationId xmlns:a16="http://schemas.microsoft.com/office/drawing/2014/main" id="{44A67A00-6075-43DE-A44D-13DF38988E9B}"/>
                </a:ext>
              </a:extLst>
            </p:cNvPr>
            <p:cNvSpPr txBox="1"/>
            <p:nvPr/>
          </p:nvSpPr>
          <p:spPr>
            <a:xfrm>
              <a:off x="1235825" y="2809328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>
                  <a:solidFill>
                    <a:srgbClr val="0C58D3"/>
                  </a:solidFill>
                </a:rPr>
                <a:t>RDS </a:t>
              </a:r>
              <a:r>
                <a:rPr lang="fr-FR" sz="2400" b="1" dirty="0" err="1">
                  <a:solidFill>
                    <a:srgbClr val="0C58D3"/>
                  </a:solidFill>
                </a:rPr>
                <a:t>Inc</a:t>
              </a:r>
              <a:endParaRPr sz="2400" b="1" dirty="0">
                <a:solidFill>
                  <a:srgbClr val="0C58D3"/>
                </a:solidFill>
              </a:endParaRPr>
            </a:p>
          </p:txBody>
        </p:sp>
        <p:sp>
          <p:nvSpPr>
            <p:cNvPr id="30" name="Google Shape;234;g6ff033aaa6_0_373">
              <a:extLst>
                <a:ext uri="{FF2B5EF4-FFF2-40B4-BE49-F238E27FC236}">
                  <a16:creationId xmlns:a16="http://schemas.microsoft.com/office/drawing/2014/main" id="{ACC382D5-83C1-4938-906F-77AD29C3D695}"/>
                </a:ext>
              </a:extLst>
            </p:cNvPr>
            <p:cNvSpPr txBox="1"/>
            <p:nvPr/>
          </p:nvSpPr>
          <p:spPr>
            <a:xfrm>
              <a:off x="1104735" y="3151825"/>
              <a:ext cx="1741854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lnSpc>
                  <a:spcPct val="80000"/>
                </a:lnSpc>
                <a:spcBef>
                  <a:spcPts val="1000"/>
                </a:spcBef>
              </a:pPr>
              <a:r>
                <a:rPr lang="en-US" dirty="0"/>
                <a:t>Five years of work by a team of R&amp;D engineers led by Dr Sam Eletr : </a:t>
              </a:r>
              <a:r>
                <a:rPr lang="en-US" b="1" dirty="0"/>
                <a:t>turning the vision into a fully functional prototype</a:t>
              </a:r>
              <a:endParaRPr lang="en-US" b="1" dirty="0">
                <a:solidFill>
                  <a:srgbClr val="0C58D3"/>
                </a:solidFill>
              </a:endParaRPr>
            </a:p>
          </p:txBody>
        </p:sp>
        <p:cxnSp>
          <p:nvCxnSpPr>
            <p:cNvPr id="31" name="Google Shape;235;g6ff033aaa6_0_373">
              <a:extLst>
                <a:ext uri="{FF2B5EF4-FFF2-40B4-BE49-F238E27FC236}">
                  <a16:creationId xmlns:a16="http://schemas.microsoft.com/office/drawing/2014/main" id="{704AD061-DB91-497C-BF31-58A57AB5C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9292" y="2791157"/>
              <a:ext cx="0" cy="1098068"/>
            </a:xfrm>
            <a:prstGeom prst="straightConnector1">
              <a:avLst/>
            </a:prstGeom>
            <a:noFill/>
            <a:ln w="9525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36;g6ff033aaa6_0_373">
              <a:extLst>
                <a:ext uri="{FF2B5EF4-FFF2-40B4-BE49-F238E27FC236}">
                  <a16:creationId xmlns:a16="http://schemas.microsoft.com/office/drawing/2014/main" id="{2C0466CF-4F60-4BF3-9094-9C23696F00CC}"/>
                </a:ext>
              </a:extLst>
            </p:cNvPr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/>
                <a:t>  </a:t>
              </a:r>
              <a:endParaRPr sz="1900"/>
            </a:p>
          </p:txBody>
        </p:sp>
        <p:sp>
          <p:nvSpPr>
            <p:cNvPr id="33" name="Google Shape;237;g6ff033aaa6_0_373">
              <a:extLst>
                <a:ext uri="{FF2B5EF4-FFF2-40B4-BE49-F238E27FC236}">
                  <a16:creationId xmlns:a16="http://schemas.microsoft.com/office/drawing/2014/main" id="{30DAD20E-F3B1-47A9-BC08-8E3462B4A818}"/>
                </a:ext>
              </a:extLst>
            </p:cNvPr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38;g6ff033aaa6_0_373">
            <a:extLst>
              <a:ext uri="{FF2B5EF4-FFF2-40B4-BE49-F238E27FC236}">
                <a16:creationId xmlns:a16="http://schemas.microsoft.com/office/drawing/2014/main" id="{B6D4332E-67D6-4417-8719-F6258F40433D}"/>
              </a:ext>
            </a:extLst>
          </p:cNvPr>
          <p:cNvGrpSpPr/>
          <p:nvPr/>
        </p:nvGrpSpPr>
        <p:grpSpPr>
          <a:xfrm>
            <a:off x="4820098" y="2009646"/>
            <a:ext cx="4926264" cy="2080770"/>
            <a:chOff x="1083025" y="2306625"/>
            <a:chExt cx="1884353" cy="1560614"/>
          </a:xfrm>
        </p:grpSpPr>
        <p:sp>
          <p:nvSpPr>
            <p:cNvPr id="35" name="Google Shape;239;g6ff033aaa6_0_373">
              <a:extLst>
                <a:ext uri="{FF2B5EF4-FFF2-40B4-BE49-F238E27FC236}">
                  <a16:creationId xmlns:a16="http://schemas.microsoft.com/office/drawing/2014/main" id="{B2CF8200-15EC-499E-B36B-B4DF8AC170A4}"/>
                </a:ext>
              </a:extLst>
            </p:cNvPr>
            <p:cNvSpPr txBox="1"/>
            <p:nvPr/>
          </p:nvSpPr>
          <p:spPr>
            <a:xfrm>
              <a:off x="1235825" y="2809328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>
                  <a:solidFill>
                    <a:srgbClr val="FF0000"/>
                  </a:solidFill>
                </a:rPr>
                <a:t>RDS SAS</a:t>
              </a:r>
              <a:endParaRPr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Google Shape;240;g6ff033aaa6_0_373">
              <a:extLst>
                <a:ext uri="{FF2B5EF4-FFF2-40B4-BE49-F238E27FC236}">
                  <a16:creationId xmlns:a16="http://schemas.microsoft.com/office/drawing/2014/main" id="{3A1B73F5-7586-47FD-A4E3-2D6969413A0C}"/>
                </a:ext>
              </a:extLst>
            </p:cNvPr>
            <p:cNvSpPr txBox="1"/>
            <p:nvPr/>
          </p:nvSpPr>
          <p:spPr>
            <a:xfrm>
              <a:off x="1244847" y="3129839"/>
              <a:ext cx="1722531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lnSpc>
                  <a:spcPct val="80000"/>
                </a:lnSpc>
                <a:spcBef>
                  <a:spcPts val="1000"/>
                </a:spcBef>
              </a:pPr>
              <a:r>
                <a:rPr lang="en-US" b="1" dirty="0">
                  <a:solidFill>
                    <a:schemeClr val="dk1"/>
                  </a:solidFill>
                </a:rPr>
                <a:t>From the prototype to the product : </a:t>
              </a:r>
              <a:br>
                <a:rPr lang="en-US" b="1" dirty="0">
                  <a:solidFill>
                    <a:schemeClr val="dk1"/>
                  </a:solidFill>
                </a:rPr>
              </a:br>
              <a:r>
                <a:rPr lang="en-US" dirty="0">
                  <a:solidFill>
                    <a:schemeClr val="dk1"/>
                  </a:solidFill>
                </a:rPr>
                <a:t>design optimization, manufacturing processes, clinical validation, CE and FDA approval, marketing</a:t>
              </a:r>
              <a:endParaRPr lang="en-US" dirty="0">
                <a:solidFill>
                  <a:srgbClr val="858585"/>
                </a:solidFill>
              </a:endParaRPr>
            </a:p>
            <a:p>
              <a:pPr marL="0" lvl="0" indent="0" algn="l" rtl="0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858585"/>
                </a:solidFill>
              </a:endParaRPr>
            </a:p>
          </p:txBody>
        </p:sp>
        <p:sp>
          <p:nvSpPr>
            <p:cNvPr id="37" name="Google Shape;241;g6ff033aaa6_0_373">
              <a:extLst>
                <a:ext uri="{FF2B5EF4-FFF2-40B4-BE49-F238E27FC236}">
                  <a16:creationId xmlns:a16="http://schemas.microsoft.com/office/drawing/2014/main" id="{4AF75C8D-782D-45B6-A4C7-A976F58E1D57}"/>
                </a:ext>
              </a:extLst>
            </p:cNvPr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/>
                <a:t>  </a:t>
              </a:r>
              <a:endParaRPr sz="1900"/>
            </a:p>
          </p:txBody>
        </p:sp>
        <p:sp>
          <p:nvSpPr>
            <p:cNvPr id="38" name="Google Shape;242;g6ff033aaa6_0_373">
              <a:extLst>
                <a:ext uri="{FF2B5EF4-FFF2-40B4-BE49-F238E27FC236}">
                  <a16:creationId xmlns:a16="http://schemas.microsoft.com/office/drawing/2014/main" id="{A79CD748-BF64-443A-89FE-7FA5B6964A3E}"/>
                </a:ext>
              </a:extLst>
            </p:cNvPr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Google Shape;244;g6ff033aaa6_0_373">
            <a:extLst>
              <a:ext uri="{FF2B5EF4-FFF2-40B4-BE49-F238E27FC236}">
                <a16:creationId xmlns:a16="http://schemas.microsoft.com/office/drawing/2014/main" id="{EB54D8EF-64CA-4282-B014-CC81DC5C32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6616" b="17127"/>
          <a:stretch/>
        </p:blipFill>
        <p:spPr>
          <a:xfrm>
            <a:off x="2025781" y="2516911"/>
            <a:ext cx="884004" cy="5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5;g6ff033aaa6_0_373">
            <a:extLst>
              <a:ext uri="{FF2B5EF4-FFF2-40B4-BE49-F238E27FC236}">
                <a16:creationId xmlns:a16="http://schemas.microsoft.com/office/drawing/2014/main" id="{D3AF69F1-2DCB-4494-8472-F61954E752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026" b="15019"/>
          <a:stretch/>
        </p:blipFill>
        <p:spPr>
          <a:xfrm>
            <a:off x="6904237" y="2516911"/>
            <a:ext cx="837300" cy="58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247;g6ff033aaa6_0_373">
            <a:extLst>
              <a:ext uri="{FF2B5EF4-FFF2-40B4-BE49-F238E27FC236}">
                <a16:creationId xmlns:a16="http://schemas.microsoft.com/office/drawing/2014/main" id="{A9C582D1-E6F0-4E06-8A9C-0CB554875B18}"/>
              </a:ext>
            </a:extLst>
          </p:cNvPr>
          <p:cNvSpPr/>
          <p:nvPr/>
        </p:nvSpPr>
        <p:spPr>
          <a:xfrm>
            <a:off x="1942446" y="4511209"/>
            <a:ext cx="6554234" cy="1841162"/>
          </a:xfrm>
          <a:prstGeom prst="wedgeRectCallout">
            <a:avLst>
              <a:gd name="adj1" fmla="val -6312"/>
              <a:gd name="adj2" fmla="val -62561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r-FR" sz="1600" dirty="0"/>
              <a:t>Strasbourg IHU and IRCAD </a:t>
            </a:r>
            <a:r>
              <a:rPr lang="fr-FR" sz="1600" dirty="0" err="1"/>
              <a:t>institutional</a:t>
            </a:r>
            <a:r>
              <a:rPr lang="fr-FR" sz="1600" dirty="0"/>
              <a:t> support</a:t>
            </a: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r-FR" sz="1600" dirty="0" err="1"/>
              <a:t>Personal</a:t>
            </a:r>
            <a:r>
              <a:rPr lang="fr-FR" sz="1600" dirty="0"/>
              <a:t> </a:t>
            </a:r>
            <a:r>
              <a:rPr lang="fr-FR" sz="1600" dirty="0" err="1"/>
              <a:t>involvement</a:t>
            </a:r>
            <a:r>
              <a:rPr lang="fr-FR" sz="1600" dirty="0"/>
              <a:t> of Pr Marescaux</a:t>
            </a:r>
            <a:endParaRPr sz="1600"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r-FR" sz="1600" dirty="0"/>
              <a:t>World class </a:t>
            </a:r>
            <a:r>
              <a:rPr lang="fr-FR" sz="1600" dirty="0" err="1"/>
              <a:t>scientific</a:t>
            </a:r>
            <a:r>
              <a:rPr lang="fr-FR" sz="1600" dirty="0"/>
              <a:t> </a:t>
            </a:r>
            <a:r>
              <a:rPr lang="fr-FR" sz="1600" dirty="0" err="1"/>
              <a:t>environment</a:t>
            </a:r>
            <a:r>
              <a:rPr lang="fr-FR" sz="1600" dirty="0"/>
              <a:t> </a:t>
            </a:r>
            <a:r>
              <a:rPr lang="fr-FR" sz="1600" dirty="0" err="1"/>
              <a:t>already</a:t>
            </a:r>
            <a:r>
              <a:rPr lang="fr-FR" sz="1600" dirty="0"/>
              <a:t> </a:t>
            </a:r>
            <a:r>
              <a:rPr lang="fr-FR" sz="1600" dirty="0" err="1"/>
              <a:t>connected</a:t>
            </a:r>
            <a:r>
              <a:rPr lang="fr-FR" sz="1600" dirty="0"/>
              <a:t> to Sam Eletr</a:t>
            </a:r>
            <a:endParaRPr sz="1600"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r-FR" sz="1600" dirty="0" err="1"/>
              <a:t>Availability</a:t>
            </a:r>
            <a:r>
              <a:rPr lang="fr-FR" sz="1600" dirty="0"/>
              <a:t> of </a:t>
            </a:r>
            <a:r>
              <a:rPr lang="fr-FR" sz="1600" dirty="0" err="1"/>
              <a:t>highly</a:t>
            </a:r>
            <a:r>
              <a:rPr lang="fr-FR" sz="1600" dirty="0"/>
              <a:t> </a:t>
            </a:r>
            <a:r>
              <a:rPr lang="fr-FR" sz="1600" dirty="0" err="1"/>
              <a:t>qualified</a:t>
            </a:r>
            <a:r>
              <a:rPr lang="fr-FR" sz="1600" dirty="0"/>
              <a:t> </a:t>
            </a:r>
            <a:r>
              <a:rPr lang="fr-FR" sz="1600" dirty="0" err="1"/>
              <a:t>resources</a:t>
            </a:r>
            <a:r>
              <a:rPr lang="fr-FR" sz="1600" dirty="0"/>
              <a:t> </a:t>
            </a: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r-FR" sz="1600" dirty="0"/>
              <a:t>French Tech : a </a:t>
            </a:r>
            <a:r>
              <a:rPr lang="fr-FR" sz="1600" dirty="0" err="1"/>
              <a:t>highly</a:t>
            </a:r>
            <a:r>
              <a:rPr lang="fr-FR" sz="1600" dirty="0"/>
              <a:t> </a:t>
            </a:r>
            <a:r>
              <a:rPr lang="fr-FR" sz="1600" dirty="0" err="1"/>
              <a:t>dynamic</a:t>
            </a:r>
            <a:r>
              <a:rPr lang="fr-FR" sz="1600" dirty="0"/>
              <a:t> and </a:t>
            </a:r>
            <a:r>
              <a:rPr lang="fr-FR" sz="1600" dirty="0" err="1"/>
              <a:t>supportive</a:t>
            </a:r>
            <a:r>
              <a:rPr lang="fr-FR" sz="1600" dirty="0"/>
              <a:t> </a:t>
            </a:r>
            <a:r>
              <a:rPr lang="fr-FR" sz="1600" dirty="0" err="1"/>
              <a:t>economic</a:t>
            </a:r>
            <a:r>
              <a:rPr lang="fr-FR" sz="1600" dirty="0"/>
              <a:t> </a:t>
            </a:r>
            <a:r>
              <a:rPr lang="fr-FR" sz="1600" dirty="0" err="1"/>
              <a:t>environment</a:t>
            </a:r>
            <a:endParaRPr lang="fr-FR" sz="1600"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r-FR" sz="1600" dirty="0" err="1"/>
              <a:t>Fostered</a:t>
            </a:r>
            <a:r>
              <a:rPr lang="fr-FR" sz="1600" dirty="0"/>
              <a:t> by « </a:t>
            </a:r>
            <a:r>
              <a:rPr lang="fr-FR" sz="1600" dirty="0" err="1"/>
              <a:t>Tomorrow’s</a:t>
            </a:r>
            <a:r>
              <a:rPr lang="fr-FR" sz="1600" dirty="0"/>
              <a:t> </a:t>
            </a:r>
            <a:r>
              <a:rPr lang="fr-FR" sz="1600" dirty="0" err="1"/>
              <a:t>Health</a:t>
            </a:r>
            <a:r>
              <a:rPr lang="fr-FR" sz="1600" dirty="0"/>
              <a:t> </a:t>
            </a:r>
            <a:r>
              <a:rPr lang="fr-FR" sz="1600" dirty="0" err="1"/>
              <a:t>Territory</a:t>
            </a:r>
            <a:r>
              <a:rPr lang="fr-FR" sz="1600" dirty="0"/>
              <a:t> » / Hospitel flagship </a:t>
            </a:r>
            <a:r>
              <a:rPr lang="fr-FR" sz="1600" dirty="0" err="1"/>
              <a:t>project</a:t>
            </a:r>
            <a:endParaRPr dirty="0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D1D159DE-0BAF-4164-8B32-35660922A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9324" y="3047263"/>
            <a:ext cx="4009431" cy="2255305"/>
          </a:xfrm>
          <a:prstGeom prst="rect">
            <a:avLst/>
          </a:prstGeom>
        </p:spPr>
      </p:pic>
      <p:sp>
        <p:nvSpPr>
          <p:cNvPr id="3" name="Google Shape;134;p3">
            <a:extLst>
              <a:ext uri="{FF2B5EF4-FFF2-40B4-BE49-F238E27FC236}">
                <a16:creationId xmlns:a16="http://schemas.microsoft.com/office/drawing/2014/main" id="{6D16632D-DEAC-4810-9B73-15028542E606}"/>
              </a:ext>
            </a:extLst>
          </p:cNvPr>
          <p:cNvSpPr txBox="1"/>
          <p:nvPr/>
        </p:nvSpPr>
        <p:spPr>
          <a:xfrm>
            <a:off x="3909123" y="1413573"/>
            <a:ext cx="1636862" cy="5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8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227413" y="66725"/>
            <a:ext cx="8064331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 sz="2400" dirty="0"/>
              <a:t>A huge need to facilitate the monitoring of patients in a context where more are sent home earlier.</a:t>
            </a:r>
          </a:p>
        </p:txBody>
      </p:sp>
      <p:sp>
        <p:nvSpPr>
          <p:cNvPr id="18" name="Google Shape;137;p17">
            <a:extLst>
              <a:ext uri="{FF2B5EF4-FFF2-40B4-BE49-F238E27FC236}">
                <a16:creationId xmlns:a16="http://schemas.microsoft.com/office/drawing/2014/main" id="{4F1065C7-0837-4948-8F44-036B86FE3C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766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A4A37F2C-1D65-4C01-9DFB-75954CE9FD43}"/>
              </a:ext>
            </a:extLst>
          </p:cNvPr>
          <p:cNvSpPr/>
          <p:nvPr/>
        </p:nvSpPr>
        <p:spPr>
          <a:xfrm>
            <a:off x="104502" y="1537509"/>
            <a:ext cx="6897189" cy="3191017"/>
          </a:xfrm>
          <a:prstGeom prst="roundRect">
            <a:avLst/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300 million surgeries performed each year worldwide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(30m in Europe &amp; 30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 in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US)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30% of patients are “at risk”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(10m in EU &amp; 10m in US)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10 to 15%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will have a complication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But keeping them in the hospital after surgery (SoC)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is not a good solution !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D1462DA-13B2-43D2-99A8-E3D5EA1AEF8E}"/>
              </a:ext>
            </a:extLst>
          </p:cNvPr>
          <p:cNvSpPr txBox="1"/>
          <p:nvPr/>
        </p:nvSpPr>
        <p:spPr>
          <a:xfrm>
            <a:off x="8124093" y="5992930"/>
            <a:ext cx="40127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arenBoth"/>
              <a:tabLst/>
              <a:defRPr/>
            </a:pP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https://tsaco.bmj.com/content/3/1/e000219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; </a:t>
            </a:r>
          </a:p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arenBoth"/>
              <a:tabLst/>
              <a:defRPr/>
            </a:pP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https://www.ncbi.nlm.nih.gov/pmc/articles/PMC4825673/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1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D0D6FC3-DC36-4D60-88DB-DC3A7FD5DF00}"/>
              </a:ext>
            </a:extLst>
          </p:cNvPr>
          <p:cNvSpPr/>
          <p:nvPr/>
        </p:nvSpPr>
        <p:spPr>
          <a:xfrm>
            <a:off x="227412" y="4798864"/>
            <a:ext cx="8213855" cy="1883289"/>
          </a:xfrm>
          <a:prstGeom prst="roundRect">
            <a:avLst>
              <a:gd name="adj" fmla="val 11687"/>
            </a:avLst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Early discharge is beneficial for patients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&amp; healthcare systems 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(*)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requires protocols and telemonitoring.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lang="en-US" sz="16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(*) Cost of a day in Hospital : from 1 370 € in medical departments to 3 000 € in ICU (France)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E60F8E-DE5A-44B1-B89F-677F1D005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822" y="-98180"/>
            <a:ext cx="3996676" cy="248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578" name="Picture 2" descr="Postoperative Complications: Revising the Rule of W | Physician's Weekly">
            <a:extLst>
              <a:ext uri="{FF2B5EF4-FFF2-40B4-BE49-F238E27FC236}">
                <a16:creationId xmlns:a16="http://schemas.microsoft.com/office/drawing/2014/main" id="{7ACDF36F-55EF-47C9-9793-E2702FF5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38" y="2404732"/>
            <a:ext cx="4536379" cy="3588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2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7;p17">
            <a:extLst>
              <a:ext uri="{FF2B5EF4-FFF2-40B4-BE49-F238E27FC236}">
                <a16:creationId xmlns:a16="http://schemas.microsoft.com/office/drawing/2014/main" id="{4F1065C7-0837-4948-8F44-036B86FE3C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15765" y="635043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139;p17">
            <a:extLst>
              <a:ext uri="{FF2B5EF4-FFF2-40B4-BE49-F238E27FC236}">
                <a16:creationId xmlns:a16="http://schemas.microsoft.com/office/drawing/2014/main" id="{B634EBCE-A597-4A7A-9998-FED5461AFF7E}"/>
              </a:ext>
            </a:extLst>
          </p:cNvPr>
          <p:cNvSpPr txBox="1"/>
          <p:nvPr/>
        </p:nvSpPr>
        <p:spPr>
          <a:xfrm>
            <a:off x="227413" y="1487438"/>
            <a:ext cx="1923604" cy="441687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180000" tIns="324000" rIns="180000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Clinical-grade,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real-time, continuous monitoring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Picture 20" descr="Hospital buildings free vector icons designed by Freepik | Hospital icon,  Building icon, Vector icon design">
            <a:extLst>
              <a:ext uri="{FF2B5EF4-FFF2-40B4-BE49-F238E27FC236}">
                <a16:creationId xmlns:a16="http://schemas.microsoft.com/office/drawing/2014/main" id="{8FE33F70-D840-42FD-9B36-EEBBFE3A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0" y="3482781"/>
            <a:ext cx="671528" cy="6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ome - Free web icons">
            <a:extLst>
              <a:ext uri="{FF2B5EF4-FFF2-40B4-BE49-F238E27FC236}">
                <a16:creationId xmlns:a16="http://schemas.microsoft.com/office/drawing/2014/main" id="{D36DA9AB-6190-4ABC-974E-4D57EB406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t="9335" r="23207" b="9335"/>
          <a:stretch/>
        </p:blipFill>
        <p:spPr bwMode="auto">
          <a:xfrm>
            <a:off x="862911" y="4406718"/>
            <a:ext cx="578526" cy="46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otel Icons - Download Free Vector Icons | Noun Project">
            <a:extLst>
              <a:ext uri="{FF2B5EF4-FFF2-40B4-BE49-F238E27FC236}">
                <a16:creationId xmlns:a16="http://schemas.microsoft.com/office/drawing/2014/main" id="{CD033FC8-3584-4D15-8E06-5DB90B5C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3" y="5120100"/>
            <a:ext cx="511382" cy="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EFDC5ECD-5BAA-47C6-A889-480EE330D335}"/>
              </a:ext>
            </a:extLst>
          </p:cNvPr>
          <p:cNvGrpSpPr/>
          <p:nvPr/>
        </p:nvGrpSpPr>
        <p:grpSpPr>
          <a:xfrm>
            <a:off x="2218338" y="1550127"/>
            <a:ext cx="9695747" cy="4354180"/>
            <a:chOff x="3142054" y="2387821"/>
            <a:chExt cx="9037850" cy="424142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DBA6CCC-BA67-41E8-803E-1609B1E877ED}"/>
                </a:ext>
              </a:extLst>
            </p:cNvPr>
            <p:cNvSpPr/>
            <p:nvPr/>
          </p:nvSpPr>
          <p:spPr>
            <a:xfrm>
              <a:off x="3142054" y="2387821"/>
              <a:ext cx="9037850" cy="4241423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28FC54D-114B-41A3-8EBE-A3751AD8DA04}"/>
                </a:ext>
              </a:extLst>
            </p:cNvPr>
            <p:cNvCxnSpPr>
              <a:cxnSpLocks/>
            </p:cNvCxnSpPr>
            <p:nvPr/>
          </p:nvCxnSpPr>
          <p:spPr>
            <a:xfrm>
              <a:off x="4135581" y="6118213"/>
              <a:ext cx="511317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52" name="Picture 16" descr="3 Seconds Icon High Res Stock Images | Shutterstock">
              <a:extLst>
                <a:ext uri="{FF2B5EF4-FFF2-40B4-BE49-F238E27FC236}">
                  <a16:creationId xmlns:a16="http://schemas.microsoft.com/office/drawing/2014/main" id="{1BE40C57-D2F8-42FE-870D-302AD41278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8" t="27385" r="28862" b="33976"/>
            <a:stretch/>
          </p:blipFill>
          <p:spPr bwMode="auto">
            <a:xfrm>
              <a:off x="6441077" y="5810101"/>
              <a:ext cx="618107" cy="61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riangle isocèle 43">
            <a:extLst>
              <a:ext uri="{FF2B5EF4-FFF2-40B4-BE49-F238E27FC236}">
                <a16:creationId xmlns:a16="http://schemas.microsoft.com/office/drawing/2014/main" id="{EF80BC64-84F3-4913-BB20-DE49DF336721}"/>
              </a:ext>
            </a:extLst>
          </p:cNvPr>
          <p:cNvSpPr/>
          <p:nvPr/>
        </p:nvSpPr>
        <p:spPr>
          <a:xfrm rot="5400000">
            <a:off x="2450049" y="6170982"/>
            <a:ext cx="516937" cy="25674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A4A37F2C-1D65-4C01-9DFB-75954CE9FD43}"/>
              </a:ext>
            </a:extLst>
          </p:cNvPr>
          <p:cNvSpPr/>
          <p:nvPr/>
        </p:nvSpPr>
        <p:spPr>
          <a:xfrm>
            <a:off x="2933836" y="6005877"/>
            <a:ext cx="8205559" cy="573586"/>
          </a:xfrm>
          <a:prstGeom prst="roundRect">
            <a:avLst/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Early detection of patient deterioration / onset of complications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0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(i</a:t>
            </a: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 process of CE mark, class</a:t>
            </a:r>
            <a:r>
              <a:rPr lang="en-GB" sz="20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IIA)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F57DF9D-07CE-47F3-B9CE-904784AA0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9062" y="1686162"/>
            <a:ext cx="9431381" cy="4288756"/>
          </a:xfrm>
          <a:prstGeom prst="rect">
            <a:avLst/>
          </a:prstGeom>
        </p:spPr>
      </p:pic>
      <p:sp>
        <p:nvSpPr>
          <p:cNvPr id="17" name="Google Shape;135;p17">
            <a:extLst>
              <a:ext uri="{FF2B5EF4-FFF2-40B4-BE49-F238E27FC236}">
                <a16:creationId xmlns:a16="http://schemas.microsoft.com/office/drawing/2014/main" id="{5691AC37-AC48-407D-B9FF-8DCF52536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412" y="66725"/>
            <a:ext cx="11964587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 sz="3000" dirty="0"/>
              <a:t>Multisense®: a global monitoring solution </a:t>
            </a:r>
            <a:br>
              <a:rPr lang="en-US" sz="3000" dirty="0"/>
            </a:br>
            <a:r>
              <a:rPr lang="en-US" sz="3000" dirty="0"/>
              <a:t>in and out of the hospital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EA7914-39CA-47CA-B382-C2AC014031FE}"/>
              </a:ext>
            </a:extLst>
          </p:cNvPr>
          <p:cNvSpPr txBox="1"/>
          <p:nvPr/>
        </p:nvSpPr>
        <p:spPr>
          <a:xfrm>
            <a:off x="9499598" y="2971798"/>
            <a:ext cx="16727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notifications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605B07-80B5-4595-8A4D-581E3757A3B7}"/>
              </a:ext>
            </a:extLst>
          </p:cNvPr>
          <p:cNvSpPr txBox="1"/>
          <p:nvPr/>
        </p:nvSpPr>
        <p:spPr>
          <a:xfrm>
            <a:off x="2412999" y="1997827"/>
            <a:ext cx="20658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Pre-</a:t>
            </a:r>
            <a:r>
              <a:rPr lang="fr-FR" sz="1400" i="1" dirty="0" err="1"/>
              <a:t>industrial</a:t>
            </a:r>
            <a:r>
              <a:rPr lang="fr-FR" sz="1400" i="1" dirty="0"/>
              <a:t> version </a:t>
            </a:r>
          </a:p>
        </p:txBody>
      </p:sp>
    </p:spTree>
    <p:extLst>
      <p:ext uri="{BB962C8B-B14F-4D97-AF65-F5344CB8AC3E}">
        <p14:creationId xmlns:p14="http://schemas.microsoft.com/office/powerpoint/2010/main" val="52891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811864-AB37-4EC3-9226-11B2A1E7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1" y="15440"/>
            <a:ext cx="8991987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One-</a:t>
            </a:r>
            <a:r>
              <a:rPr lang="fr-FR" sz="2800" dirty="0" err="1"/>
              <a:t>week</a:t>
            </a:r>
            <a:r>
              <a:rPr lang="fr-FR" sz="2800" dirty="0"/>
              <a:t> long </a:t>
            </a:r>
            <a:r>
              <a:rPr lang="fr-FR" sz="2800" dirty="0" err="1"/>
              <a:t>continuous</a:t>
            </a:r>
            <a:r>
              <a:rPr lang="fr-FR" sz="2800" dirty="0"/>
              <a:t>, real time HR, RR, </a:t>
            </a:r>
            <a:r>
              <a:rPr lang="fr-FR" sz="2800" dirty="0" err="1"/>
              <a:t>activity</a:t>
            </a:r>
            <a:r>
              <a:rPr lang="fr-FR" sz="2800" dirty="0"/>
              <a:t>, and SpO2 monitoring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8B0F450-A685-4A34-9AE9-85C8BB88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t="12173" r="2621"/>
          <a:stretch/>
        </p:blipFill>
        <p:spPr>
          <a:xfrm>
            <a:off x="369025" y="1503069"/>
            <a:ext cx="7843157" cy="4740976"/>
          </a:xfrm>
          <a:prstGeom prst="rect">
            <a:avLst/>
          </a:prstGeom>
        </p:spPr>
      </p:pic>
      <p:pic>
        <p:nvPicPr>
          <p:cNvPr id="4" name="Picture 2" descr="Icône Ordinateur, écran Gratuit de Icon Works">
            <a:extLst>
              <a:ext uri="{FF2B5EF4-FFF2-40B4-BE49-F238E27FC236}">
                <a16:creationId xmlns:a16="http://schemas.microsoft.com/office/drawing/2014/main" id="{D83C7656-4ABC-4F27-BCEF-35A8EA4A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55" y="2723921"/>
            <a:ext cx="3520124" cy="35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0D038C-95A3-45D6-8E00-E8BFD4A76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8" t="15284" r="10406"/>
          <a:stretch/>
        </p:blipFill>
        <p:spPr>
          <a:xfrm>
            <a:off x="8729265" y="3124098"/>
            <a:ext cx="3207443" cy="2180793"/>
          </a:xfrm>
          <a:prstGeom prst="rect">
            <a:avLst/>
          </a:prstGeom>
        </p:spPr>
      </p:pic>
      <p:sp>
        <p:nvSpPr>
          <p:cNvPr id="6" name="Google Shape;134;p3">
            <a:extLst>
              <a:ext uri="{FF2B5EF4-FFF2-40B4-BE49-F238E27FC236}">
                <a16:creationId xmlns:a16="http://schemas.microsoft.com/office/drawing/2014/main" id="{01F274DD-95DD-4BDF-99F9-DC15D7C318EC}"/>
              </a:ext>
            </a:extLst>
          </p:cNvPr>
          <p:cNvSpPr txBox="1"/>
          <p:nvPr/>
        </p:nvSpPr>
        <p:spPr>
          <a:xfrm>
            <a:off x="8568058" y="2569029"/>
            <a:ext cx="3520124" cy="41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notifications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6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467" y="-8467"/>
            <a:ext cx="9073234" cy="132556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A dense array of patented micro-electronics and signal processing methods brought together in Multisense®</a:t>
            </a:r>
            <a:endParaRPr lang="fr-FR" sz="3000" dirty="0"/>
          </a:p>
        </p:txBody>
      </p:sp>
      <p:pic>
        <p:nvPicPr>
          <p:cNvPr id="3" name="Image 2" descr="Une image contenant personne, homme, habits, portant&#10;&#10;Description générée automatiquement">
            <a:extLst>
              <a:ext uri="{FF2B5EF4-FFF2-40B4-BE49-F238E27FC236}">
                <a16:creationId xmlns:a16="http://schemas.microsoft.com/office/drawing/2014/main" id="{06070CD7-4B20-405C-95AC-CB60A76DA8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9141"/>
          <a:stretch/>
        </p:blipFill>
        <p:spPr>
          <a:xfrm>
            <a:off x="10393474" y="57397"/>
            <a:ext cx="1706145" cy="1703407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E531EE-78B9-46F2-BD46-E4C664EDF72E}"/>
              </a:ext>
            </a:extLst>
          </p:cNvPr>
          <p:cNvSpPr/>
          <p:nvPr/>
        </p:nvSpPr>
        <p:spPr>
          <a:xfrm>
            <a:off x="451193" y="1669773"/>
            <a:ext cx="7076043" cy="4810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54B3F3-ECD5-4FB4-9DF4-7951430A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33" y="1889552"/>
            <a:ext cx="5175927" cy="4450672"/>
          </a:xfrm>
          <a:prstGeom prst="rect">
            <a:avLst/>
          </a:prstGeom>
        </p:spPr>
      </p:pic>
      <p:pic>
        <p:nvPicPr>
          <p:cNvPr id="11" name="Picture 2" descr="Products - Neopenda">
            <a:extLst>
              <a:ext uri="{FF2B5EF4-FFF2-40B4-BE49-F238E27FC236}">
                <a16:creationId xmlns:a16="http://schemas.microsoft.com/office/drawing/2014/main" id="{4558A008-57D3-4640-A2EB-9402131B8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9" b="4882"/>
          <a:stretch/>
        </p:blipFill>
        <p:spPr bwMode="auto">
          <a:xfrm>
            <a:off x="8301931" y="1649897"/>
            <a:ext cx="719350" cy="6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Walk Symbols High Res Stock Images | Shutterstock">
            <a:extLst>
              <a:ext uri="{FF2B5EF4-FFF2-40B4-BE49-F238E27FC236}">
                <a16:creationId xmlns:a16="http://schemas.microsoft.com/office/drawing/2014/main" id="{69FBB74D-124D-4AF5-8213-B0F5AA6E6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4464" r="23255" b="13188"/>
          <a:stretch/>
        </p:blipFill>
        <p:spPr bwMode="auto">
          <a:xfrm>
            <a:off x="8469836" y="5139377"/>
            <a:ext cx="383540" cy="6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roducts - Neopenda">
            <a:extLst>
              <a:ext uri="{FF2B5EF4-FFF2-40B4-BE49-F238E27FC236}">
                <a16:creationId xmlns:a16="http://schemas.microsoft.com/office/drawing/2014/main" id="{647ACA04-A1FF-4AF4-A727-876CF7C7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r="47470"/>
          <a:stretch/>
        </p:blipFill>
        <p:spPr bwMode="auto">
          <a:xfrm>
            <a:off x="8301930" y="2497548"/>
            <a:ext cx="719352" cy="6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oducts - Neopenda">
            <a:extLst>
              <a:ext uri="{FF2B5EF4-FFF2-40B4-BE49-F238E27FC236}">
                <a16:creationId xmlns:a16="http://schemas.microsoft.com/office/drawing/2014/main" id="{6A19D8C1-0FB2-4712-9A7D-C7F7E352D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6" r="19868"/>
          <a:stretch/>
        </p:blipFill>
        <p:spPr bwMode="auto">
          <a:xfrm>
            <a:off x="8307299" y="3377970"/>
            <a:ext cx="708614" cy="6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roducts - Neopenda">
            <a:extLst>
              <a:ext uri="{FF2B5EF4-FFF2-40B4-BE49-F238E27FC236}">
                <a16:creationId xmlns:a16="http://schemas.microsoft.com/office/drawing/2014/main" id="{F855862D-EC2C-4E23-A28B-ACE4B8EEC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6"/>
          <a:stretch/>
        </p:blipFill>
        <p:spPr bwMode="auto">
          <a:xfrm>
            <a:off x="8392590" y="4258392"/>
            <a:ext cx="538032" cy="6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39;p17">
            <a:extLst>
              <a:ext uri="{FF2B5EF4-FFF2-40B4-BE49-F238E27FC236}">
                <a16:creationId xmlns:a16="http://schemas.microsoft.com/office/drawing/2014/main" id="{FB0E1386-BBAD-4AB4-B270-A474EEB4FC28}"/>
              </a:ext>
            </a:extLst>
          </p:cNvPr>
          <p:cNvSpPr txBox="1"/>
          <p:nvPr/>
        </p:nvSpPr>
        <p:spPr>
          <a:xfrm>
            <a:off x="9193702" y="1342697"/>
            <a:ext cx="1961400" cy="1312596"/>
          </a:xfrm>
          <a:prstGeom prst="rect">
            <a:avLst/>
          </a:prstGeom>
          <a:noFill/>
          <a:ln w="6350">
            <a:noFill/>
          </a:ln>
        </p:spPr>
        <p:txBody>
          <a:bodyPr spcFirstLastPara="1" wrap="square" lIns="108000" tIns="91425" rIns="72000" bIns="91425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 (single-lead)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rate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Free Icon | Blood pressure control tool">
            <a:extLst>
              <a:ext uri="{FF2B5EF4-FFF2-40B4-BE49-F238E27FC236}">
                <a16:creationId xmlns:a16="http://schemas.microsoft.com/office/drawing/2014/main" id="{C9BF4C66-8BCD-4575-A801-5C13E1AE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970" y="6027900"/>
            <a:ext cx="605272" cy="6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139;p17">
            <a:extLst>
              <a:ext uri="{FF2B5EF4-FFF2-40B4-BE49-F238E27FC236}">
                <a16:creationId xmlns:a16="http://schemas.microsoft.com/office/drawing/2014/main" id="{5E704C3E-C7E4-4711-83EA-10EE8DDC598E}"/>
              </a:ext>
            </a:extLst>
          </p:cNvPr>
          <p:cNvSpPr txBox="1"/>
          <p:nvPr/>
        </p:nvSpPr>
        <p:spPr>
          <a:xfrm>
            <a:off x="9193702" y="2510826"/>
            <a:ext cx="1961400" cy="82851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spcFirstLastPara="1" wrap="square" lIns="108000" tIns="91425" rIns="72000" bIns="91425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Respiration rate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39;p17">
            <a:extLst>
              <a:ext uri="{FF2B5EF4-FFF2-40B4-BE49-F238E27FC236}">
                <a16:creationId xmlns:a16="http://schemas.microsoft.com/office/drawing/2014/main" id="{FB363167-6F5C-4C88-B744-BA8CCF5CE0A6}"/>
              </a:ext>
            </a:extLst>
          </p:cNvPr>
          <p:cNvSpPr txBox="1"/>
          <p:nvPr/>
        </p:nvSpPr>
        <p:spPr>
          <a:xfrm>
            <a:off x="9193701" y="3349284"/>
            <a:ext cx="2866409" cy="82851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spcFirstLastPara="1" wrap="square" lIns="108000" tIns="91425" rIns="72000" bIns="91425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Oxygen saturation (SpO2)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skin colors</a:t>
            </a:r>
            <a:endParaRPr lang="en-GB" sz="16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139;p17">
            <a:extLst>
              <a:ext uri="{FF2B5EF4-FFF2-40B4-BE49-F238E27FC236}">
                <a16:creationId xmlns:a16="http://schemas.microsoft.com/office/drawing/2014/main" id="{0D6EA548-1690-4E42-82EB-0D8DFC06BAA8}"/>
              </a:ext>
            </a:extLst>
          </p:cNvPr>
          <p:cNvSpPr txBox="1"/>
          <p:nvPr/>
        </p:nvSpPr>
        <p:spPr>
          <a:xfrm>
            <a:off x="9193702" y="4219767"/>
            <a:ext cx="1961400" cy="82851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spcFirstLastPara="1" wrap="square" lIns="108000" tIns="91425" rIns="72000" bIns="91425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Skin temperature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39;p17">
            <a:extLst>
              <a:ext uri="{FF2B5EF4-FFF2-40B4-BE49-F238E27FC236}">
                <a16:creationId xmlns:a16="http://schemas.microsoft.com/office/drawing/2014/main" id="{95F83AFD-754B-4126-9299-1A4E71CEFE6F}"/>
              </a:ext>
            </a:extLst>
          </p:cNvPr>
          <p:cNvSpPr txBox="1"/>
          <p:nvPr/>
        </p:nvSpPr>
        <p:spPr>
          <a:xfrm>
            <a:off x="9193702" y="5048286"/>
            <a:ext cx="1961400" cy="82851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spcFirstLastPara="1" wrap="square" lIns="108000" tIns="91425" rIns="72000" bIns="91425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&amp; posture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139;p17">
            <a:extLst>
              <a:ext uri="{FF2B5EF4-FFF2-40B4-BE49-F238E27FC236}">
                <a16:creationId xmlns:a16="http://schemas.microsoft.com/office/drawing/2014/main" id="{0B3F26DF-40E5-482D-9D14-A9453EB5F608}"/>
              </a:ext>
            </a:extLst>
          </p:cNvPr>
          <p:cNvSpPr txBox="1"/>
          <p:nvPr/>
        </p:nvSpPr>
        <p:spPr>
          <a:xfrm>
            <a:off x="9193702" y="5893938"/>
            <a:ext cx="2866410" cy="82851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spcFirstLastPara="1" wrap="square" lIns="108000" tIns="91425" rIns="72000" bIns="91425" anchor="ctr" anchorCtr="0">
            <a:no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pressure variations 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development)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riangle isocèle 23">
            <a:extLst>
              <a:ext uri="{FF2B5EF4-FFF2-40B4-BE49-F238E27FC236}">
                <a16:creationId xmlns:a16="http://schemas.microsoft.com/office/drawing/2014/main" id="{176F06FF-B668-4A5A-BEBD-A911EF117492}"/>
              </a:ext>
            </a:extLst>
          </p:cNvPr>
          <p:cNvSpPr/>
          <p:nvPr/>
        </p:nvSpPr>
        <p:spPr>
          <a:xfrm rot="5400000">
            <a:off x="7122833" y="3824807"/>
            <a:ext cx="1471396" cy="28000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6" name="Picture 2" descr="ᐈ Patent stock icon, Royalty Free patent vectors | download on  Depositphotos®">
            <a:extLst>
              <a:ext uri="{FF2B5EF4-FFF2-40B4-BE49-F238E27FC236}">
                <a16:creationId xmlns:a16="http://schemas.microsoft.com/office/drawing/2014/main" id="{2353D1A5-2C70-4F74-83B4-D76359298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9" y="1517816"/>
            <a:ext cx="1111969" cy="8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02F1468F-B4AD-4D77-AE72-154E8D7FEBA8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4032186" y="3699516"/>
            <a:ext cx="687052" cy="305202"/>
          </a:xfrm>
          <a:prstGeom prst="bent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D501366-2D3B-4714-9B52-C83DB765561C}"/>
              </a:ext>
            </a:extLst>
          </p:cNvPr>
          <p:cNvSpPr txBox="1"/>
          <p:nvPr/>
        </p:nvSpPr>
        <p:spPr>
          <a:xfrm>
            <a:off x="4528313" y="3964810"/>
            <a:ext cx="98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Bluetooth </a:t>
            </a:r>
            <a:r>
              <a:rPr lang="fr-FR" sz="1200" dirty="0" err="1"/>
              <a:t>antenna</a:t>
            </a:r>
            <a:endParaRPr lang="fr-FR" sz="1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3169BD-6888-4EA8-B507-2BB4AF1C5A1C}"/>
              </a:ext>
            </a:extLst>
          </p:cNvPr>
          <p:cNvSpPr txBox="1"/>
          <p:nvPr/>
        </p:nvSpPr>
        <p:spPr>
          <a:xfrm>
            <a:off x="451193" y="5587386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sz="1200" b="1" dirty="0" err="1">
                <a:solidFill>
                  <a:schemeClr val="accent1">
                    <a:lumMod val="50000"/>
                  </a:schemeClr>
                </a:solidFill>
              </a:rPr>
              <a:t>adhesive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b="1" dirty="0" err="1">
                <a:solidFill>
                  <a:schemeClr val="accent1">
                    <a:lumMod val="50000"/>
                  </a:schemeClr>
                </a:solidFill>
              </a:rPr>
              <a:t>removed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79F07C2E-6B27-431F-AE83-9B2464A2B762}"/>
              </a:ext>
            </a:extLst>
          </p:cNvPr>
          <p:cNvGrpSpPr/>
          <p:nvPr/>
        </p:nvGrpSpPr>
        <p:grpSpPr>
          <a:xfrm>
            <a:off x="5712214" y="1944381"/>
            <a:ext cx="1491572" cy="596348"/>
            <a:chOff x="2687174" y="-75084"/>
            <a:chExt cx="1602856" cy="711312"/>
          </a:xfrm>
          <a:solidFill>
            <a:srgbClr val="00CC00"/>
          </a:solidFill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27E37565-37B1-4033-901B-A8C9F1DAC6A2}"/>
                </a:ext>
              </a:extLst>
            </p:cNvPr>
            <p:cNvSpPr/>
            <p:nvPr/>
          </p:nvSpPr>
          <p:spPr>
            <a:xfrm>
              <a:off x="2687174" y="-75084"/>
              <a:ext cx="1602856" cy="71131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2000" rIns="0"/>
            <a:lstStyle/>
            <a:p>
              <a:endParaRPr lang="fr-FR" sz="1600"/>
            </a:p>
          </p:txBody>
        </p:sp>
        <p:sp>
          <p:nvSpPr>
            <p:cNvPr id="66" name="Rectangle : coins arrondis 4">
              <a:extLst>
                <a:ext uri="{FF2B5EF4-FFF2-40B4-BE49-F238E27FC236}">
                  <a16:creationId xmlns:a16="http://schemas.microsoft.com/office/drawing/2014/main" id="{0BAD5762-CB6E-442D-9604-007B4539C6B4}"/>
                </a:ext>
              </a:extLst>
            </p:cNvPr>
            <p:cNvSpPr txBox="1"/>
            <p:nvPr/>
          </p:nvSpPr>
          <p:spPr>
            <a:xfrm>
              <a:off x="2721897" y="-40361"/>
              <a:ext cx="1533410" cy="6418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2000" tIns="49530" rIns="0" bIns="49530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5-7 days</a:t>
              </a:r>
              <a:endParaRPr lang="fr-FR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10" descr="Check Box Icons - Download Free Vector Icons | Noun Project">
            <a:extLst>
              <a:ext uri="{FF2B5EF4-FFF2-40B4-BE49-F238E27FC236}">
                <a16:creationId xmlns:a16="http://schemas.microsoft.com/office/drawing/2014/main" id="{F0150A04-00CB-420D-B621-13BA7B80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41" y="2080619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e 73">
            <a:extLst>
              <a:ext uri="{FF2B5EF4-FFF2-40B4-BE49-F238E27FC236}">
                <a16:creationId xmlns:a16="http://schemas.microsoft.com/office/drawing/2014/main" id="{388CC45B-8110-4418-8BC6-7E4A857DD8D1}"/>
              </a:ext>
            </a:extLst>
          </p:cNvPr>
          <p:cNvGrpSpPr/>
          <p:nvPr/>
        </p:nvGrpSpPr>
        <p:grpSpPr>
          <a:xfrm>
            <a:off x="5739791" y="2647027"/>
            <a:ext cx="1491572" cy="596347"/>
            <a:chOff x="2687174" y="-75084"/>
            <a:chExt cx="1602856" cy="711312"/>
          </a:xfrm>
          <a:solidFill>
            <a:srgbClr val="00CC00"/>
          </a:solidFill>
        </p:grpSpPr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8855F211-7EAF-4DE4-8139-BCA5F54BCD50}"/>
                </a:ext>
              </a:extLst>
            </p:cNvPr>
            <p:cNvSpPr/>
            <p:nvPr/>
          </p:nvSpPr>
          <p:spPr>
            <a:xfrm>
              <a:off x="2687174" y="-75084"/>
              <a:ext cx="1602856" cy="71131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2000" rIns="0"/>
            <a:lstStyle/>
            <a:p>
              <a:endParaRPr lang="fr-FR" sz="1600"/>
            </a:p>
          </p:txBody>
        </p:sp>
        <p:sp>
          <p:nvSpPr>
            <p:cNvPr id="77" name="Rectangle : coins arrondis 4">
              <a:extLst>
                <a:ext uri="{FF2B5EF4-FFF2-40B4-BE49-F238E27FC236}">
                  <a16:creationId xmlns:a16="http://schemas.microsoft.com/office/drawing/2014/main" id="{FBF818CD-C06F-4831-BF75-7142FD7DA745}"/>
                </a:ext>
              </a:extLst>
            </p:cNvPr>
            <p:cNvSpPr txBox="1"/>
            <p:nvPr/>
          </p:nvSpPr>
          <p:spPr>
            <a:xfrm>
              <a:off x="2721897" y="-40361"/>
              <a:ext cx="1533410" cy="6418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2000" tIns="49530" rIns="0" bIns="49530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GB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ontinuous </a:t>
              </a:r>
              <a:r>
                <a:rPr lang="en-GB" sz="11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(BLE connected)</a:t>
              </a:r>
              <a:endParaRPr lang="fr-FR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8" name="Picture 10" descr="Check Box Icons - Download Free Vector Icons | Noun Project">
            <a:extLst>
              <a:ext uri="{FF2B5EF4-FFF2-40B4-BE49-F238E27FC236}">
                <a16:creationId xmlns:a16="http://schemas.microsoft.com/office/drawing/2014/main" id="{944A72AB-1702-407B-80F6-FA9ECD6D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41" y="278519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e 90">
            <a:extLst>
              <a:ext uri="{FF2B5EF4-FFF2-40B4-BE49-F238E27FC236}">
                <a16:creationId xmlns:a16="http://schemas.microsoft.com/office/drawing/2014/main" id="{DDAB9FE9-F24D-437D-8168-F60A72C652B8}"/>
              </a:ext>
            </a:extLst>
          </p:cNvPr>
          <p:cNvGrpSpPr/>
          <p:nvPr/>
        </p:nvGrpSpPr>
        <p:grpSpPr>
          <a:xfrm>
            <a:off x="5739791" y="3390536"/>
            <a:ext cx="1491572" cy="596348"/>
            <a:chOff x="2687174" y="-75084"/>
            <a:chExt cx="1602856" cy="711312"/>
          </a:xfrm>
          <a:solidFill>
            <a:srgbClr val="00CC00"/>
          </a:solidFill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EF32F4D1-28D5-4DF2-9BFB-A56C70651A7F}"/>
                </a:ext>
              </a:extLst>
            </p:cNvPr>
            <p:cNvSpPr/>
            <p:nvPr/>
          </p:nvSpPr>
          <p:spPr>
            <a:xfrm>
              <a:off x="2687174" y="-75084"/>
              <a:ext cx="1602856" cy="71131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2000" rIns="0"/>
            <a:lstStyle/>
            <a:p>
              <a:endParaRPr lang="fr-FR" sz="1600"/>
            </a:p>
          </p:txBody>
        </p:sp>
        <p:sp>
          <p:nvSpPr>
            <p:cNvPr id="93" name="Rectangle : coins arrondis 4">
              <a:extLst>
                <a:ext uri="{FF2B5EF4-FFF2-40B4-BE49-F238E27FC236}">
                  <a16:creationId xmlns:a16="http://schemas.microsoft.com/office/drawing/2014/main" id="{A70BDD87-4F6B-45EE-AA32-D8A9838BB69C}"/>
                </a:ext>
              </a:extLst>
            </p:cNvPr>
            <p:cNvSpPr txBox="1"/>
            <p:nvPr/>
          </p:nvSpPr>
          <p:spPr>
            <a:xfrm>
              <a:off x="2721897" y="-40361"/>
              <a:ext cx="1533410" cy="6418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2000" tIns="49530" rIns="0" bIns="49530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15g</a:t>
              </a:r>
              <a:endParaRPr lang="fr-FR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724214ED-F6EC-4D6E-AE2F-91E648F1D7D6}"/>
              </a:ext>
            </a:extLst>
          </p:cNvPr>
          <p:cNvGrpSpPr/>
          <p:nvPr/>
        </p:nvGrpSpPr>
        <p:grpSpPr>
          <a:xfrm>
            <a:off x="5732728" y="4151912"/>
            <a:ext cx="1491572" cy="596348"/>
            <a:chOff x="2687174" y="-75084"/>
            <a:chExt cx="1602856" cy="711312"/>
          </a:xfrm>
          <a:solidFill>
            <a:srgbClr val="00CC00"/>
          </a:solidFill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AA28F3E9-9302-4740-8B5E-9EE4013A609B}"/>
                </a:ext>
              </a:extLst>
            </p:cNvPr>
            <p:cNvSpPr/>
            <p:nvPr/>
          </p:nvSpPr>
          <p:spPr>
            <a:xfrm>
              <a:off x="2687174" y="-75084"/>
              <a:ext cx="1602856" cy="71131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2000" rIns="0"/>
            <a:lstStyle/>
            <a:p>
              <a:endParaRPr lang="fr-FR" sz="1600"/>
            </a:p>
          </p:txBody>
        </p:sp>
        <p:sp>
          <p:nvSpPr>
            <p:cNvPr id="96" name="Rectangle : coins arrondis 4">
              <a:extLst>
                <a:ext uri="{FF2B5EF4-FFF2-40B4-BE49-F238E27FC236}">
                  <a16:creationId xmlns:a16="http://schemas.microsoft.com/office/drawing/2014/main" id="{C762DF60-E30C-4AF6-A703-4BD3862F6A3E}"/>
                </a:ext>
              </a:extLst>
            </p:cNvPr>
            <p:cNvSpPr txBox="1"/>
            <p:nvPr/>
          </p:nvSpPr>
          <p:spPr>
            <a:xfrm>
              <a:off x="2721897" y="-40361"/>
              <a:ext cx="1533410" cy="6418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2000" tIns="49530" rIns="0" bIns="49530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x 8.5 cm</a:t>
              </a:r>
              <a:endParaRPr lang="fr-FR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49FD4E6D-A589-4319-9EE6-B5FF7E4D211E}"/>
              </a:ext>
            </a:extLst>
          </p:cNvPr>
          <p:cNvGrpSpPr/>
          <p:nvPr/>
        </p:nvGrpSpPr>
        <p:grpSpPr>
          <a:xfrm>
            <a:off x="5724750" y="4847832"/>
            <a:ext cx="1491572" cy="596348"/>
            <a:chOff x="2687174" y="-75084"/>
            <a:chExt cx="1602856" cy="711312"/>
          </a:xfrm>
          <a:solidFill>
            <a:srgbClr val="00CC00"/>
          </a:solidFill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43CF4D78-1B24-4B40-91F3-96AC85173FC4}"/>
                </a:ext>
              </a:extLst>
            </p:cNvPr>
            <p:cNvSpPr/>
            <p:nvPr/>
          </p:nvSpPr>
          <p:spPr>
            <a:xfrm>
              <a:off x="2687174" y="-75084"/>
              <a:ext cx="1602856" cy="71131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2000" rIns="0"/>
            <a:lstStyle/>
            <a:p>
              <a:endParaRPr lang="fr-FR" sz="1600"/>
            </a:p>
          </p:txBody>
        </p:sp>
        <p:sp>
          <p:nvSpPr>
            <p:cNvPr id="99" name="Rectangle : coins arrondis 4">
              <a:extLst>
                <a:ext uri="{FF2B5EF4-FFF2-40B4-BE49-F238E27FC236}">
                  <a16:creationId xmlns:a16="http://schemas.microsoft.com/office/drawing/2014/main" id="{DDF9FBB6-B2EC-4DBB-B191-D54E173E6D7B}"/>
                </a:ext>
              </a:extLst>
            </p:cNvPr>
            <p:cNvSpPr txBox="1"/>
            <p:nvPr/>
          </p:nvSpPr>
          <p:spPr>
            <a:xfrm>
              <a:off x="2721897" y="-40361"/>
              <a:ext cx="1533410" cy="6418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2000" tIns="49530" rIns="0" bIns="49530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Flexible</a:t>
              </a:r>
              <a:endParaRPr lang="fr-FR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0" name="Picture 10" descr="Check Box Icons - Download Free Vector Icons | Noun Project">
            <a:extLst>
              <a:ext uri="{FF2B5EF4-FFF2-40B4-BE49-F238E27FC236}">
                <a16:creationId xmlns:a16="http://schemas.microsoft.com/office/drawing/2014/main" id="{865DC372-B7E9-4EAB-ABF9-80FC1D27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43" y="3514202"/>
            <a:ext cx="288000" cy="288000"/>
          </a:xfrm>
          <a:prstGeom prst="rect">
            <a:avLst/>
          </a:prstGeom>
          <a:solidFill>
            <a:srgbClr val="00CC00"/>
          </a:solidFill>
        </p:spPr>
      </p:pic>
      <p:pic>
        <p:nvPicPr>
          <p:cNvPr id="101" name="Picture 10" descr="Check Box Icons - Download Free Vector Icons | Noun Project">
            <a:extLst>
              <a:ext uri="{FF2B5EF4-FFF2-40B4-BE49-F238E27FC236}">
                <a16:creationId xmlns:a16="http://schemas.microsoft.com/office/drawing/2014/main" id="{B6CB2FE1-163E-44CB-B7E3-E23D80E7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43" y="4288435"/>
            <a:ext cx="288000" cy="288000"/>
          </a:xfrm>
          <a:prstGeom prst="rect">
            <a:avLst/>
          </a:prstGeom>
          <a:solidFill>
            <a:srgbClr val="00CC00"/>
          </a:solidFill>
        </p:spPr>
      </p:pic>
      <p:pic>
        <p:nvPicPr>
          <p:cNvPr id="102" name="Picture 10" descr="Check Box Icons - Download Free Vector Icons | Noun Project">
            <a:extLst>
              <a:ext uri="{FF2B5EF4-FFF2-40B4-BE49-F238E27FC236}">
                <a16:creationId xmlns:a16="http://schemas.microsoft.com/office/drawing/2014/main" id="{0023C4AA-A847-4695-BC97-E3731141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49" y="4985754"/>
            <a:ext cx="288000" cy="288000"/>
          </a:xfrm>
          <a:prstGeom prst="rect">
            <a:avLst/>
          </a:prstGeom>
          <a:solidFill>
            <a:srgbClr val="00CC00"/>
          </a:solidFill>
        </p:spPr>
      </p:pic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03E28592-DAD8-41DC-A861-6E577E91975B}"/>
              </a:ext>
            </a:extLst>
          </p:cNvPr>
          <p:cNvGrpSpPr/>
          <p:nvPr/>
        </p:nvGrpSpPr>
        <p:grpSpPr>
          <a:xfrm>
            <a:off x="5751120" y="5576259"/>
            <a:ext cx="1491572" cy="596348"/>
            <a:chOff x="2687174" y="-75084"/>
            <a:chExt cx="1602856" cy="711312"/>
          </a:xfrm>
          <a:solidFill>
            <a:srgbClr val="00CC00"/>
          </a:solidFill>
        </p:grpSpPr>
        <p:sp>
          <p:nvSpPr>
            <p:cNvPr id="104" name="Rectangle : coins arrondis 103">
              <a:extLst>
                <a:ext uri="{FF2B5EF4-FFF2-40B4-BE49-F238E27FC236}">
                  <a16:creationId xmlns:a16="http://schemas.microsoft.com/office/drawing/2014/main" id="{058CFB27-BD9E-4C93-A557-7494DEF7D8B6}"/>
                </a:ext>
              </a:extLst>
            </p:cNvPr>
            <p:cNvSpPr/>
            <p:nvPr/>
          </p:nvSpPr>
          <p:spPr>
            <a:xfrm>
              <a:off x="2687174" y="-75084"/>
              <a:ext cx="1602856" cy="71131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2000" rIns="0"/>
            <a:lstStyle/>
            <a:p>
              <a:endParaRPr lang="fr-FR" sz="1600"/>
            </a:p>
          </p:txBody>
        </p:sp>
        <p:sp>
          <p:nvSpPr>
            <p:cNvPr id="105" name="Rectangle : coins arrondis 4">
              <a:extLst>
                <a:ext uri="{FF2B5EF4-FFF2-40B4-BE49-F238E27FC236}">
                  <a16:creationId xmlns:a16="http://schemas.microsoft.com/office/drawing/2014/main" id="{60718741-D14D-4D20-9CE5-734E54AA74DD}"/>
                </a:ext>
              </a:extLst>
            </p:cNvPr>
            <p:cNvSpPr txBox="1"/>
            <p:nvPr/>
          </p:nvSpPr>
          <p:spPr>
            <a:xfrm>
              <a:off x="2721897" y="-40361"/>
              <a:ext cx="1533410" cy="6418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2000" tIns="49530" rIns="0" bIns="49530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Water-resistant</a:t>
              </a:r>
              <a:endParaRPr lang="fr-FR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6" name="Picture 10" descr="Check Box Icons - Download Free Vector Icons | Noun Project">
            <a:extLst>
              <a:ext uri="{FF2B5EF4-FFF2-40B4-BE49-F238E27FC236}">
                <a16:creationId xmlns:a16="http://schemas.microsoft.com/office/drawing/2014/main" id="{C6B5F0F1-CE9D-4132-8CDE-ED33AA26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70" y="5731824"/>
            <a:ext cx="288000" cy="288000"/>
          </a:xfrm>
          <a:prstGeom prst="rect">
            <a:avLst/>
          </a:prstGeom>
          <a:solidFill>
            <a:srgbClr val="00CC00"/>
          </a:solidFill>
        </p:spPr>
      </p:pic>
    </p:spTree>
    <p:extLst>
      <p:ext uri="{BB962C8B-B14F-4D97-AF65-F5344CB8AC3E}">
        <p14:creationId xmlns:p14="http://schemas.microsoft.com/office/powerpoint/2010/main" val="12100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13" y="40599"/>
            <a:ext cx="7067809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First clinical trials are under way with IHU Strasbourg</a:t>
            </a:r>
            <a:endParaRPr lang="fr-FR" sz="2800" dirty="0"/>
          </a:p>
        </p:txBody>
      </p:sp>
      <p:graphicFrame>
        <p:nvGraphicFramePr>
          <p:cNvPr id="18" name="Google Shape;289;g535df98021_0_6">
            <a:extLst>
              <a:ext uri="{FF2B5EF4-FFF2-40B4-BE49-F238E27FC236}">
                <a16:creationId xmlns:a16="http://schemas.microsoft.com/office/drawing/2014/main" id="{A2239A74-9DA0-4053-901D-EE017590CC40}"/>
              </a:ext>
            </a:extLst>
          </p:cNvPr>
          <p:cNvGraphicFramePr/>
          <p:nvPr/>
        </p:nvGraphicFramePr>
        <p:xfrm>
          <a:off x="838200" y="1845266"/>
          <a:ext cx="10924685" cy="24079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4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6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6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>
                          <a:solidFill>
                            <a:schemeClr val="bg1"/>
                          </a:solidFill>
                        </a:rPr>
                        <a:t>Indication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>
                          <a:solidFill>
                            <a:schemeClr val="bg1"/>
                          </a:solidFill>
                        </a:rPr>
                        <a:t>N° patients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>
                          <a:solidFill>
                            <a:schemeClr val="bg1"/>
                          </a:solidFill>
                        </a:rPr>
                        <a:t>Investigation centers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 err="1">
                          <a:solidFill>
                            <a:schemeClr val="bg1"/>
                          </a:solidFill>
                        </a:rPr>
                        <a:t>Regulatory</a:t>
                      </a:r>
                      <a:r>
                        <a:rPr lang="fr-FR" sz="1800" u="none" strike="noStrike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u="none" strike="noStrike" cap="none" dirty="0" err="1">
                          <a:solidFill>
                            <a:schemeClr val="bg1"/>
                          </a:solidFill>
                        </a:rPr>
                        <a:t>Authorization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>
                          <a:solidFill>
                            <a:schemeClr val="bg1"/>
                          </a:solidFill>
                        </a:rPr>
                        <a:t>Patients inclusion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/>
                        <a:t>REDASUR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900" u="none" strike="noStrike" cap="none" dirty="0"/>
                        <a:t>clinicaltrials.gov/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900" u="none" strike="noStrike" cap="none" dirty="0"/>
                        <a:t>NCT04480385</a:t>
                      </a:r>
                      <a:endParaRPr sz="9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/>
                        <a:t>Post-Surgery Monitoring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/>
                        <a:t>Faisability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/>
                        <a:t>60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/>
                        <a:t>Strasbourg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 dirty="0"/>
                        <a:t>MONIREA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900" u="none" strike="noStrike" cap="none" dirty="0"/>
                        <a:t>clinicaltrials.gov/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900" u="none" strike="noStrike" cap="none" dirty="0"/>
                        <a:t>NCT04661423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/>
                        <a:t>Post-ICU Monitoring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/>
                        <a:t>Faisability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/>
                        <a:t>60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/>
                        <a:t>Strasbourg and </a:t>
                      </a:r>
                      <a:br>
                        <a:rPr lang="fr-FR" sz="1800" u="none" strike="noStrike" cap="none"/>
                      </a:br>
                      <a:r>
                        <a:rPr lang="fr-FR" sz="1800" u="none" strike="noStrike" cap="none"/>
                        <a:t>Nancy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Google Shape;290;g535df98021_0_6">
            <a:extLst>
              <a:ext uri="{FF2B5EF4-FFF2-40B4-BE49-F238E27FC236}">
                <a16:creationId xmlns:a16="http://schemas.microsoft.com/office/drawing/2014/main" id="{D5049BB5-AA2C-4460-BE52-E934A0765ACD}"/>
              </a:ext>
            </a:extLst>
          </p:cNvPr>
          <p:cNvSpPr/>
          <p:nvPr/>
        </p:nvSpPr>
        <p:spPr>
          <a:xfrm>
            <a:off x="8310390" y="3610643"/>
            <a:ext cx="1843803" cy="304800"/>
          </a:xfrm>
          <a:prstGeom prst="homePlate">
            <a:avLst>
              <a:gd name="adj" fmla="val 68365"/>
            </a:avLst>
          </a:pr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91;g535df98021_0_6">
            <a:extLst>
              <a:ext uri="{FF2B5EF4-FFF2-40B4-BE49-F238E27FC236}">
                <a16:creationId xmlns:a16="http://schemas.microsoft.com/office/drawing/2014/main" id="{14A4E14E-CB50-4480-9B1F-5DB24678743F}"/>
              </a:ext>
            </a:extLst>
          </p:cNvPr>
          <p:cNvSpPr/>
          <p:nvPr/>
        </p:nvSpPr>
        <p:spPr>
          <a:xfrm rot="16200000">
            <a:off x="-363235" y="3060769"/>
            <a:ext cx="1790594" cy="594300"/>
          </a:xfrm>
          <a:prstGeom prst="rect">
            <a:avLst/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fr-FR" sz="1800" b="1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Monitoring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92;g535df98021_0_6">
            <a:extLst>
              <a:ext uri="{FF2B5EF4-FFF2-40B4-BE49-F238E27FC236}">
                <a16:creationId xmlns:a16="http://schemas.microsoft.com/office/drawing/2014/main" id="{448BB5A3-1778-4FF0-83E6-A45B90CB4160}"/>
              </a:ext>
            </a:extLst>
          </p:cNvPr>
          <p:cNvSpPr/>
          <p:nvPr/>
        </p:nvSpPr>
        <p:spPr>
          <a:xfrm>
            <a:off x="8310392" y="2741952"/>
            <a:ext cx="2022000" cy="304800"/>
          </a:xfrm>
          <a:prstGeom prst="homePlate">
            <a:avLst>
              <a:gd name="adj" fmla="val 68365"/>
            </a:avLst>
          </a:pr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Google Shape;293;g535df98021_0_6">
            <a:extLst>
              <a:ext uri="{FF2B5EF4-FFF2-40B4-BE49-F238E27FC236}">
                <a16:creationId xmlns:a16="http://schemas.microsoft.com/office/drawing/2014/main" id="{C59AFB00-C0C6-4E03-BF98-68360C2687D5}"/>
              </a:ext>
            </a:extLst>
          </p:cNvPr>
          <p:cNvGraphicFramePr/>
          <p:nvPr/>
        </p:nvGraphicFramePr>
        <p:xfrm>
          <a:off x="1427804" y="4465563"/>
          <a:ext cx="9336392" cy="167268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5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endParaRPr sz="400" b="0" i="0" u="none" strike="noStrike" cap="none" dirty="0">
                        <a:solidFill>
                          <a:srgbClr val="2F549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b="1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</a:t>
                      </a:r>
                      <a:r>
                        <a:rPr lang="fr-FR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Objective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Evaluate</a:t>
                      </a:r>
                      <a:r>
                        <a:rPr lang="fr-FR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</a:t>
                      </a:r>
                      <a:r>
                        <a:rPr lang="fr-FR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relevance and </a:t>
                      </a:r>
                      <a:r>
                        <a:rPr lang="fr-FR" sz="16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reliability</a:t>
                      </a:r>
                      <a:r>
                        <a:rPr lang="fr-FR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the </a:t>
                      </a:r>
                      <a:r>
                        <a:rPr lang="fr-FR" sz="16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MultiSense</a:t>
                      </a:r>
                      <a:r>
                        <a:rPr lang="fr-FR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® Patch</a:t>
                      </a:r>
                      <a:endParaRPr sz="1600" b="0" i="0" u="none" strike="noStrike" cap="none" dirty="0">
                        <a:solidFill>
                          <a:srgbClr val="2F549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Endpoint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FR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Quality</a:t>
                      </a:r>
                      <a:r>
                        <a:rPr lang="fr-FR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fr-FR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measurements</a:t>
                      </a:r>
                      <a:r>
                        <a:rPr lang="fr-FR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provided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MultiSense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®-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Strip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comparison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measurements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made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conventional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medical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device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the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hospital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setting (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connectivity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generation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fr-FR" sz="1600" dirty="0" err="1"/>
                        <a:t>artifactual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 and </a:t>
                      </a:r>
                      <a:r>
                        <a:rPr lang="fr-FR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stability</a:t>
                      </a:r>
                      <a:r>
                        <a:rPr lang="fr-F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data transmission)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" name="Google Shape;294;g535df98021_0_6" descr="IHU Strasbourg (@IHUStrasbourg) | Twitter">
            <a:extLst>
              <a:ext uri="{FF2B5EF4-FFF2-40B4-BE49-F238E27FC236}">
                <a16:creationId xmlns:a16="http://schemas.microsoft.com/office/drawing/2014/main" id="{7DA97281-E094-448E-A099-AD529BF880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490" y="143880"/>
            <a:ext cx="1028289" cy="89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iberté –  Égalité – Fraternité – République Française">
            <a:extLst>
              <a:ext uri="{FF2B5EF4-FFF2-40B4-BE49-F238E27FC236}">
                <a16:creationId xmlns:a16="http://schemas.microsoft.com/office/drawing/2014/main" id="{24C3DB6E-438C-4714-BA7A-D4271F554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585" y="156168"/>
            <a:ext cx="1028289" cy="10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es Hôpitaux Universitaires de Strasbourg  - Page d'accueil">
            <a:extLst>
              <a:ext uri="{FF2B5EF4-FFF2-40B4-BE49-F238E27FC236}">
                <a16:creationId xmlns:a16="http://schemas.microsoft.com/office/drawing/2014/main" id="{11ED46D8-FF01-4F81-9F82-589D0C5F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246" y="175012"/>
            <a:ext cx="11239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6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5084B-9F0C-4502-ABEB-B052B70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26"/>
            <a:ext cx="7915183" cy="1325563"/>
          </a:xfrm>
        </p:spPr>
        <p:txBody>
          <a:bodyPr>
            <a:normAutofit/>
          </a:bodyPr>
          <a:lstStyle/>
          <a:p>
            <a:r>
              <a:rPr lang="fr-FR" sz="3200" dirty="0"/>
              <a:t>« Machine </a:t>
            </a:r>
            <a:r>
              <a:rPr lang="fr-FR" sz="3200" dirty="0" err="1"/>
              <a:t>learning</a:t>
            </a:r>
            <a:r>
              <a:rPr lang="fr-FR" sz="3200" dirty="0"/>
              <a:t> </a:t>
            </a:r>
            <a:r>
              <a:rPr lang="fr-FR" sz="3200" dirty="0" err="1"/>
              <a:t>that</a:t>
            </a:r>
            <a:r>
              <a:rPr lang="fr-FR" sz="3200" dirty="0"/>
              <a:t> </a:t>
            </a:r>
            <a:r>
              <a:rPr lang="fr-FR" sz="3200" dirty="0" err="1"/>
              <a:t>matters</a:t>
            </a:r>
            <a:r>
              <a:rPr lang="fr-FR" sz="3200" dirty="0"/>
              <a:t> »</a:t>
            </a:r>
            <a:endParaRPr lang="en-US" sz="32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B4B00A-5ACD-4E7A-9EB6-CCB3D42C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69002"/>
            <a:ext cx="8650441" cy="4520661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Collecting</a:t>
            </a:r>
            <a:r>
              <a:rPr lang="fr-FR" dirty="0"/>
              <a:t> data and/or </a:t>
            </a:r>
            <a:r>
              <a:rPr lang="fr-FR" dirty="0" err="1"/>
              <a:t>applying</a:t>
            </a:r>
            <a:r>
              <a:rPr lang="fr-FR" dirty="0"/>
              <a:t> machine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value for society:</a:t>
            </a:r>
          </a:p>
          <a:p>
            <a:pPr marL="514350" indent="-514350">
              <a:buAutoNum type="arabicPeriod"/>
            </a:pPr>
            <a:r>
              <a:rPr lang="fr-FR" dirty="0" err="1"/>
              <a:t>Find</a:t>
            </a:r>
            <a:r>
              <a:rPr lang="fr-FR" dirty="0"/>
              <a:t> a real </a:t>
            </a:r>
            <a:r>
              <a:rPr lang="fr-FR" dirty="0" err="1"/>
              <a:t>problem</a:t>
            </a:r>
            <a:r>
              <a:rPr lang="fr-FR" dirty="0"/>
              <a:t>; </a:t>
            </a:r>
          </a:p>
          <a:p>
            <a:pPr marL="514350" indent="-514350">
              <a:buAutoNum type="arabicPeriod"/>
            </a:pPr>
            <a:r>
              <a:rPr lang="fr-FR" dirty="0" err="1"/>
              <a:t>Collect</a:t>
            </a:r>
            <a:r>
              <a:rPr lang="fr-FR" dirty="0"/>
              <a:t> </a:t>
            </a:r>
            <a:r>
              <a:rPr lang="fr-FR" dirty="0" err="1"/>
              <a:t>meaningful</a:t>
            </a:r>
            <a:r>
              <a:rPr lang="fr-FR" dirty="0"/>
              <a:t> data;</a:t>
            </a:r>
          </a:p>
          <a:p>
            <a:pPr marL="514350" indent="-514350">
              <a:buAutoNum type="arabicPeriod"/>
            </a:pPr>
            <a:r>
              <a:rPr lang="fr-FR" dirty="0" err="1"/>
              <a:t>Make</a:t>
            </a:r>
            <a:r>
              <a:rPr lang="fr-FR" dirty="0"/>
              <a:t> sure </a:t>
            </a:r>
            <a:r>
              <a:rPr lang="fr-FR" dirty="0" err="1"/>
              <a:t>you</a:t>
            </a:r>
            <a:r>
              <a:rPr lang="fr-FR" dirty="0"/>
              <a:t> can </a:t>
            </a:r>
            <a:r>
              <a:rPr lang="fr-FR" dirty="0" err="1"/>
              <a:t>actually</a:t>
            </a:r>
            <a:r>
              <a:rPr lang="fr-FR" dirty="0"/>
              <a:t> use the data;</a:t>
            </a:r>
          </a:p>
          <a:p>
            <a:pPr marL="514350" indent="-514350">
              <a:buAutoNum type="arabicPeriod"/>
            </a:pPr>
            <a:r>
              <a:rPr lang="fr-FR" dirty="0"/>
              <a:t>Use </a:t>
            </a:r>
            <a:r>
              <a:rPr lang="fr-FR" dirty="0" err="1"/>
              <a:t>meaningful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.</a:t>
            </a:r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5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5084B-9F0C-4502-ABEB-B052B70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26"/>
            <a:ext cx="7915183" cy="1325563"/>
          </a:xfrm>
        </p:spPr>
        <p:txBody>
          <a:bodyPr>
            <a:normAutofit/>
          </a:bodyPr>
          <a:lstStyle/>
          <a:p>
            <a:r>
              <a:rPr lang="fr-FR" sz="3200" dirty="0"/>
              <a:t>1. </a:t>
            </a:r>
            <a:r>
              <a:rPr lang="fr-FR" sz="3200" dirty="0" err="1"/>
              <a:t>Find</a:t>
            </a:r>
            <a:r>
              <a:rPr lang="fr-FR" sz="3600" dirty="0"/>
              <a:t> a real </a:t>
            </a:r>
            <a:r>
              <a:rPr lang="fr-FR" sz="3600" dirty="0" err="1"/>
              <a:t>problem</a:t>
            </a:r>
            <a:endParaRPr lang="en-US" sz="5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B4B00A-5ACD-4E7A-9EB6-CCB3D42C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669002"/>
            <a:ext cx="8765850" cy="45206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200" dirty="0"/>
              <a:t>You </a:t>
            </a:r>
            <a:r>
              <a:rPr lang="fr-FR" sz="3200" dirty="0" err="1"/>
              <a:t>may</a:t>
            </a:r>
            <a:r>
              <a:rPr lang="fr-FR" sz="3200" dirty="0"/>
              <a:t> </a:t>
            </a:r>
            <a:r>
              <a:rPr lang="fr-FR" sz="3200" dirty="0" err="1"/>
              <a:t>consider</a:t>
            </a:r>
            <a:r>
              <a:rPr lang="fr-FR" sz="3200" dirty="0"/>
              <a:t> </a:t>
            </a:r>
            <a:r>
              <a:rPr lang="fr-FR" sz="3200" dirty="0" err="1"/>
              <a:t>droping</a:t>
            </a:r>
            <a:r>
              <a:rPr lang="fr-FR" sz="3200" dirty="0"/>
              <a:t> the </a:t>
            </a:r>
            <a:r>
              <a:rPr lang="fr-FR" sz="3200" dirty="0" err="1"/>
              <a:t>project</a:t>
            </a:r>
            <a:r>
              <a:rPr lang="fr-FR" sz="3200" dirty="0"/>
              <a:t> if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answer</a:t>
            </a:r>
            <a:r>
              <a:rPr lang="fr-FR" sz="3200" dirty="0"/>
              <a:t> no to one of the </a:t>
            </a:r>
            <a:r>
              <a:rPr lang="fr-FR" sz="3200" dirty="0" err="1"/>
              <a:t>following</a:t>
            </a:r>
            <a:r>
              <a:rPr lang="fr-FR" sz="3200" dirty="0"/>
              <a:t> questions:</a:t>
            </a:r>
          </a:p>
          <a:p>
            <a:r>
              <a:rPr lang="fr-FR" sz="3200" dirty="0"/>
              <a:t>Do I know </a:t>
            </a:r>
            <a:r>
              <a:rPr lang="fr-FR" sz="3200" dirty="0" err="1"/>
              <a:t>what</a:t>
            </a:r>
            <a:r>
              <a:rPr lang="fr-FR" sz="3200" dirty="0"/>
              <a:t> I </a:t>
            </a:r>
            <a:r>
              <a:rPr lang="fr-FR" sz="3200" dirty="0" err="1"/>
              <a:t>am</a:t>
            </a:r>
            <a:r>
              <a:rPr lang="fr-FR" sz="3200" dirty="0"/>
              <a:t> </a:t>
            </a:r>
            <a:r>
              <a:rPr lang="fr-FR" sz="3200" dirty="0" err="1"/>
              <a:t>trying</a:t>
            </a:r>
            <a:r>
              <a:rPr lang="fr-FR" sz="3200" dirty="0"/>
              <a:t> to </a:t>
            </a:r>
            <a:r>
              <a:rPr lang="fr-FR" sz="3200" dirty="0" err="1"/>
              <a:t>predict</a:t>
            </a:r>
            <a:r>
              <a:rPr lang="fr-FR" sz="3200" dirty="0"/>
              <a:t> and </a:t>
            </a:r>
            <a:r>
              <a:rPr lang="fr-FR" sz="3200" dirty="0" err="1"/>
              <a:t>why</a:t>
            </a:r>
            <a:r>
              <a:rPr lang="fr-FR" sz="3200" dirty="0"/>
              <a:t>?</a:t>
            </a:r>
          </a:p>
          <a:p>
            <a:r>
              <a:rPr lang="fr-FR" sz="3200" dirty="0"/>
              <a:t>Is </a:t>
            </a:r>
            <a:r>
              <a:rPr lang="fr-FR" sz="3200" dirty="0" err="1"/>
              <a:t>my</a:t>
            </a:r>
            <a:r>
              <a:rPr lang="fr-FR" sz="3200" dirty="0"/>
              <a:t> </a:t>
            </a:r>
            <a:r>
              <a:rPr lang="fr-FR" sz="3200" dirty="0" err="1"/>
              <a:t>prediction</a:t>
            </a:r>
            <a:r>
              <a:rPr lang="fr-FR" sz="3200" dirty="0"/>
              <a:t> </a:t>
            </a:r>
            <a:r>
              <a:rPr lang="fr-FR" sz="3200" dirty="0" err="1"/>
              <a:t>relatively</a:t>
            </a:r>
            <a:r>
              <a:rPr lang="fr-FR" sz="3200" dirty="0"/>
              <a:t> </a:t>
            </a:r>
            <a:r>
              <a:rPr lang="fr-FR" sz="3200" dirty="0" err="1"/>
              <a:t>obvious</a:t>
            </a:r>
            <a:r>
              <a:rPr lang="fr-FR" sz="3200" dirty="0"/>
              <a:t> to an expert? </a:t>
            </a:r>
          </a:p>
          <a:p>
            <a:r>
              <a:rPr lang="fr-FR" sz="3200" dirty="0"/>
              <a:t>Is the observations/variables large </a:t>
            </a:r>
            <a:r>
              <a:rPr lang="fr-FR" sz="3200" dirty="0" err="1"/>
              <a:t>enough</a:t>
            </a:r>
            <a:r>
              <a:rPr lang="fr-FR" sz="3200" dirty="0"/>
              <a:t>?</a:t>
            </a:r>
          </a:p>
          <a:p>
            <a:r>
              <a:rPr lang="fr-FR" sz="3200" dirty="0"/>
              <a:t>Do I know how </a:t>
            </a:r>
            <a:r>
              <a:rPr lang="fr-FR" sz="3200" dirty="0" err="1"/>
              <a:t>much</a:t>
            </a:r>
            <a:r>
              <a:rPr lang="fr-FR" sz="3200" dirty="0"/>
              <a:t> </a:t>
            </a:r>
            <a:r>
              <a:rPr lang="fr-FR" sz="3200" dirty="0" err="1"/>
              <a:t>predictive</a:t>
            </a:r>
            <a:r>
              <a:rPr lang="fr-FR" sz="3200" dirty="0"/>
              <a:t> power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meaningful</a:t>
            </a:r>
            <a:r>
              <a:rPr lang="fr-FR" sz="3200" dirty="0"/>
              <a:t>? </a:t>
            </a:r>
          </a:p>
          <a:p>
            <a:r>
              <a:rPr lang="fr-FR" sz="3200" dirty="0"/>
              <a:t>If I can </a:t>
            </a:r>
            <a:r>
              <a:rPr lang="fr-FR" sz="3200" dirty="0" err="1"/>
              <a:t>predict</a:t>
            </a:r>
            <a:r>
              <a:rPr lang="fr-FR" sz="3200" dirty="0"/>
              <a:t> </a:t>
            </a:r>
            <a:r>
              <a:rPr lang="fr-FR" sz="3200" dirty="0" err="1"/>
              <a:t>reasonably</a:t>
            </a:r>
            <a:r>
              <a:rPr lang="fr-FR" sz="3200" dirty="0"/>
              <a:t> </a:t>
            </a:r>
            <a:r>
              <a:rPr lang="fr-FR" sz="3200" dirty="0" err="1"/>
              <a:t>well</a:t>
            </a:r>
            <a:endParaRPr lang="fr-FR" sz="3200" dirty="0"/>
          </a:p>
          <a:p>
            <a:pPr lvl="1"/>
            <a:r>
              <a:rPr lang="fr-FR" sz="2800" dirty="0"/>
              <a:t>Will </a:t>
            </a:r>
            <a:r>
              <a:rPr lang="fr-FR" sz="2800" dirty="0" err="1"/>
              <a:t>any</a:t>
            </a:r>
            <a:r>
              <a:rPr lang="fr-FR" sz="2800" dirty="0"/>
              <a:t> one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/>
              <a:t>interested</a:t>
            </a:r>
            <a:r>
              <a:rPr lang="fr-FR" sz="2800" dirty="0"/>
              <a:t>? </a:t>
            </a:r>
          </a:p>
          <a:p>
            <a:pPr lvl="1"/>
            <a:r>
              <a:rPr lang="fr-FR" sz="2800" dirty="0"/>
              <a:t>Will </a:t>
            </a:r>
            <a:r>
              <a:rPr lang="fr-FR" sz="2800" dirty="0" err="1"/>
              <a:t>it</a:t>
            </a:r>
            <a:r>
              <a:rPr lang="fr-FR" sz="2800" dirty="0"/>
              <a:t> </a:t>
            </a:r>
            <a:r>
              <a:rPr lang="fr-FR" sz="2800" dirty="0" err="1"/>
              <a:t>be</a:t>
            </a:r>
            <a:r>
              <a:rPr lang="fr-FR" sz="2800" dirty="0"/>
              <a:t> made </a:t>
            </a:r>
            <a:r>
              <a:rPr lang="fr-FR" sz="2800" dirty="0" err="1"/>
              <a:t>available</a:t>
            </a:r>
            <a:r>
              <a:rPr lang="fr-FR" sz="2800" dirty="0"/>
              <a:t>?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2C1C8B-8A8D-41E7-98B1-E3CD5AD93E93}"/>
              </a:ext>
            </a:extLst>
          </p:cNvPr>
          <p:cNvSpPr txBox="1"/>
          <p:nvPr/>
        </p:nvSpPr>
        <p:spPr>
          <a:xfrm>
            <a:off x="5757170" y="6143210"/>
            <a:ext cx="6791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Wagstaff, Kiri. "Machine learning that matters."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arXiv:1206.4656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(2012).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02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16521</TotalTime>
  <Words>1149</Words>
  <Application>Microsoft Office PowerPoint</Application>
  <PresentationFormat>Grand écran</PresentationFormat>
  <Paragraphs>153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Cambria</vt:lpstr>
      <vt:lpstr>Times New Roman</vt:lpstr>
      <vt:lpstr>Wingdings</vt:lpstr>
      <vt:lpstr>Thème Office</vt:lpstr>
      <vt:lpstr>1_Thème Office</vt:lpstr>
      <vt:lpstr>2_Thème Office</vt:lpstr>
      <vt:lpstr>3_Thème Office</vt:lpstr>
      <vt:lpstr>Rhythm Diagnostic Systems : wearable medical devices for continuous monitoring of patients’ vital signs    march 2021, long presentation</vt:lpstr>
      <vt:lpstr>From Palo Alto to Strasbourg</vt:lpstr>
      <vt:lpstr>A huge need to facilitate the monitoring of patients in a context where more are sent home earlier.</vt:lpstr>
      <vt:lpstr>Multisense®: a global monitoring solution  in and out of the hospital</vt:lpstr>
      <vt:lpstr>One-week long continuous, real time HR, RR, activity, and SpO2 monitoring</vt:lpstr>
      <vt:lpstr>A dense array of patented micro-electronics and signal processing methods brought together in Multisense®</vt:lpstr>
      <vt:lpstr>First clinical trials are under way with IHU Strasbourg</vt:lpstr>
      <vt:lpstr>« Machine learning that matters »</vt:lpstr>
      <vt:lpstr>1. Find a real problem</vt:lpstr>
      <vt:lpstr>2. Collect meaningful data</vt:lpstr>
      <vt:lpstr>3. Make sure you can actually use the data</vt:lpstr>
      <vt:lpstr>Use meaningful evaluation methods</vt:lpstr>
      <vt:lpstr>We are proudly supported by</vt:lpstr>
      <vt:lpstr>Our talented French-American team with multiple expertise</vt:lpstr>
      <vt:lpstr>Thank you for your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RIVOYRE Clémence</dc:creator>
  <cp:lastModifiedBy>user</cp:lastModifiedBy>
  <cp:revision>155</cp:revision>
  <dcterms:created xsi:type="dcterms:W3CDTF">2020-07-16T14:47:59Z</dcterms:created>
  <dcterms:modified xsi:type="dcterms:W3CDTF">2021-03-24T19:21:19Z</dcterms:modified>
</cp:coreProperties>
</file>