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4"/>
  </p:notesMasterIdLst>
  <p:sldIdLst>
    <p:sldId id="256" r:id="rId6"/>
    <p:sldId id="489" r:id="rId7"/>
    <p:sldId id="270" r:id="rId8"/>
    <p:sldId id="490" r:id="rId9"/>
    <p:sldId id="329" r:id="rId10"/>
    <p:sldId id="491" r:id="rId11"/>
    <p:sldId id="273" r:id="rId12"/>
    <p:sldId id="322" r:id="rId13"/>
    <p:sldId id="323" r:id="rId14"/>
    <p:sldId id="320" r:id="rId15"/>
    <p:sldId id="442" r:id="rId16"/>
    <p:sldId id="326" r:id="rId17"/>
    <p:sldId id="332" r:id="rId18"/>
    <p:sldId id="333" r:id="rId19"/>
    <p:sldId id="492" r:id="rId20"/>
    <p:sldId id="331" r:id="rId21"/>
    <p:sldId id="324" r:id="rId22"/>
    <p:sldId id="327" r:id="rId23"/>
  </p:sldIdLst>
  <p:sldSz cx="24384000" cy="13716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veat" panose="020B0604020202020204" charset="0"/>
      <p:regular r:id="rId29"/>
      <p:bold r:id="rId30"/>
    </p:embeddedFont>
    <p:embeddedFont>
      <p:font typeface="Montserrat SemiBol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Bradley Hand ITC" panose="03070402050302030203" pitchFamily="66" charset="0"/>
      <p:regular r:id="rId43"/>
    </p:embeddedFont>
    <p:embeddedFont>
      <p:font typeface="Helvetica Neue" panose="020B060402020202020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2" pos="1352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37E"/>
    <a:srgbClr val="266B92"/>
    <a:srgbClr val="37ADB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88"/>
  </p:normalViewPr>
  <p:slideViewPr>
    <p:cSldViewPr snapToGrid="0">
      <p:cViewPr>
        <p:scale>
          <a:sx n="38" d="100"/>
          <a:sy n="38" d="100"/>
        </p:scale>
        <p:origin x="-522" y="162"/>
      </p:cViewPr>
      <p:guideLst>
        <p:guide orient="horz" pos="4320"/>
        <p:guide pos="1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font" Target="fonts/font27.fntdata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c2i\MC2i\CNAM\COPIL\Bilan%20global%20d'activit&#233;%20acc&#233;l&#233;rateu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c2i\MC2i\CNAM\COPIL\Bilan%20global%20d'activit&#233;%20acc&#233;l&#233;rateu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chemeClr val="tx2"/>
                </a:solidFill>
              </a:rPr>
              <a:t>Ateliers en</a:t>
            </a:r>
            <a:r>
              <a:rPr lang="fr-FR" b="1" baseline="0">
                <a:solidFill>
                  <a:schemeClr val="tx2"/>
                </a:solidFill>
              </a:rPr>
              <a:t> distanciel</a:t>
            </a:r>
            <a:endParaRPr lang="fr-FR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Feuil1!$D$3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Feuil1!$E$2:$G$2</c:f>
              <c:numCache>
                <c:formatCode>mmm\-yy</c:formatCode>
                <c:ptCount val="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</c:numCache>
            </c:numRef>
          </c:cat>
          <c:val>
            <c:numRef>
              <c:f>Feuil1!$E$3:$G$3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2B-44B9-A7E1-E2EC53A7AE3B}"/>
            </c:ext>
          </c:extLst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Régional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Feuil1!$E$2:$G$2</c:f>
              <c:numCache>
                <c:formatCode>mmm\-yy</c:formatCode>
                <c:ptCount val="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</c:numCache>
            </c:numRef>
          </c:cat>
          <c:val>
            <c:numRef>
              <c:f>Feuil1!$E$4:$G$4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2B-44B9-A7E1-E2EC53A7AE3B}"/>
            </c:ext>
          </c:extLst>
        </c:ser>
        <c:ser>
          <c:idx val="2"/>
          <c:order val="2"/>
          <c:tx>
            <c:strRef>
              <c:f>Feuil1!$D$5</c:f>
              <c:strCache>
                <c:ptCount val="1"/>
                <c:pt idx="0">
                  <c:v>POC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Feuil1!$E$2:$G$2</c:f>
              <c:numCache>
                <c:formatCode>mmm\-yy</c:formatCode>
                <c:ptCount val="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</c:numCache>
            </c:numRef>
          </c:cat>
          <c:val>
            <c:numRef>
              <c:f>Feuil1!$E$5:$G$5</c:f>
              <c:numCache>
                <c:formatCode>General</c:formatCode>
                <c:ptCount val="3"/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2B-44B9-A7E1-E2EC53A7AE3B}"/>
            </c:ext>
          </c:extLst>
        </c:ser>
        <c:ser>
          <c:idx val="3"/>
          <c:order val="3"/>
          <c:tx>
            <c:strRef>
              <c:f>Feuil1!$D$6</c:f>
              <c:strCache>
                <c:ptCount val="1"/>
                <c:pt idx="0">
                  <c:v>AMI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Feuil1!$E$2:$G$2</c:f>
              <c:numCache>
                <c:formatCode>mmm\-yy</c:formatCode>
                <c:ptCount val="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</c:numCache>
            </c:numRef>
          </c:cat>
          <c:val>
            <c:numRef>
              <c:f>Feuil1!$E$6:$G$6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2B-44B9-A7E1-E2EC53A7AE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876480"/>
        <c:axId val="79878016"/>
      </c:barChart>
      <c:dateAx>
        <c:axId val="798764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878016"/>
        <c:crosses val="autoZero"/>
        <c:auto val="1"/>
        <c:lblOffset val="100"/>
        <c:baseTimeUnit val="months"/>
      </c:dateAx>
      <c:valAx>
        <c:axId val="798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87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chemeClr val="tx2"/>
                </a:solidFill>
              </a:rPr>
              <a:t>Répartition par typologie d'ateliers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56-4F1B-9BBF-B9DF3BDB1FA2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56-4F1B-9BBF-B9DF3BDB1FA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56-4F1B-9BBF-B9DF3BDB1F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56-4F1B-9BBF-B9DF3BDB1F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Feuil1!$I$2:$I$5</c:f>
              <c:strCache>
                <c:ptCount val="4"/>
                <c:pt idx="0">
                  <c:v>Cahier des charges</c:v>
                </c:pt>
                <c:pt idx="1">
                  <c:v>Mise en œuvre</c:v>
                </c:pt>
                <c:pt idx="2">
                  <c:v>POC</c:v>
                </c:pt>
                <c:pt idx="3">
                  <c:v>AMI</c:v>
                </c:pt>
              </c:strCache>
            </c:strRef>
          </c:cat>
          <c:val>
            <c:numRef>
              <c:f>Feuil1!$J$2:$J$5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56-4F1B-9BBF-B9DF3BDB1FA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070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52ebb48be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52ebb48be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5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cd1e9df4_3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a2cd1e9df4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2cd1e9df4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a2cd1e9df4_3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a2cd1e9df4_3_3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fld id="{00000000-1234-1234-1234-123412341234}" type="slidenum">
              <a:rPr lang="fr-FR"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cd1e9df4_3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a2cd1e9df4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59472-332A-4A66-B0E4-FC83538CFA4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1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cd1e9df4_8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a2cd1e9df4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52ebb48be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52ebb48be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7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52ebb48be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52ebb48be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25400" y="-13211"/>
            <a:ext cx="19167575" cy="13742422"/>
          </a:xfrm>
          <a:prstGeom prst="rect">
            <a:avLst/>
          </a:prstGeom>
          <a:solidFill>
            <a:srgbClr val="3B617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2" descr="--rC9_iwjEytC5mGPpjwpz6DdtismCZJQEotiU2fg-ytsc9ui4cgJXJvaEYptGie43rc5pJ70f7-fZJfOvhyAeZEWctumT0YwkCjeod8aHjBUQ8ewPBh-SKf6eLXaONJVNiM9kGGaE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52428" y="844550"/>
            <a:ext cx="4722023" cy="316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181098" y="3616390"/>
            <a:ext cx="12088717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Montserrat SemiBold"/>
              <a:buNone/>
              <a:defRPr sz="1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379142" y="8721790"/>
            <a:ext cx="21971001" cy="86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5000"/>
              <a:buFont typeface="Arial"/>
              <a:buNone/>
              <a:defRPr sz="5000">
                <a:solidFill>
                  <a:srgbClr val="3B61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5000"/>
              <a:buFont typeface="Arial"/>
              <a:buNone/>
              <a:defRPr sz="5000">
                <a:solidFill>
                  <a:srgbClr val="3B61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5000"/>
              <a:buFont typeface="Arial"/>
              <a:buNone/>
              <a:defRPr sz="5000">
                <a:solidFill>
                  <a:srgbClr val="3B61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5000"/>
              <a:buFont typeface="Arial"/>
              <a:buNone/>
              <a:defRPr sz="5000">
                <a:solidFill>
                  <a:srgbClr val="3B61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5000"/>
              <a:buFont typeface="Arial"/>
              <a:buNone/>
              <a:defRPr sz="5000">
                <a:solidFill>
                  <a:srgbClr val="3B61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-25401" y="-13211"/>
            <a:ext cx="251720" cy="13742423"/>
            <a:chOff x="0" y="0"/>
            <a:chExt cx="251718" cy="13742421"/>
          </a:xfrm>
        </p:grpSpPr>
        <p:sp>
          <p:nvSpPr>
            <p:cNvPr id="18" name="Google Shape;18;p2"/>
            <p:cNvSpPr/>
            <p:nvPr/>
          </p:nvSpPr>
          <p:spPr>
            <a:xfrm>
              <a:off x="0" y="11563511"/>
              <a:ext cx="251718" cy="2178910"/>
            </a:xfrm>
            <a:prstGeom prst="rect">
              <a:avLst/>
            </a:prstGeom>
            <a:solidFill>
              <a:srgbClr val="DC6F3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617D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6494498"/>
              <a:ext cx="251718" cy="5063226"/>
            </a:xfrm>
            <a:prstGeom prst="rect">
              <a:avLst/>
            </a:prstGeom>
            <a:solidFill>
              <a:srgbClr val="5090A7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617D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0"/>
              <a:ext cx="251718" cy="6493989"/>
            </a:xfrm>
            <a:prstGeom prst="rect">
              <a:avLst/>
            </a:prstGeom>
            <a:solidFill>
              <a:srgbClr val="57A8B7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617D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copie 2">
  <p:cSld name="Titre copie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-25400" y="-13211"/>
            <a:ext cx="24434801" cy="13742422"/>
          </a:xfrm>
          <a:prstGeom prst="rect">
            <a:avLst/>
          </a:prstGeom>
          <a:solidFill>
            <a:srgbClr val="3B617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81098" y="3616390"/>
            <a:ext cx="12088717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Montserrat SemiBold"/>
              <a:buNone/>
              <a:defRPr sz="1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17830502" y="7555989"/>
            <a:ext cx="6020098" cy="5540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" name="Google Shape;35;p5" descr="--rC9_iwjEytC5mGPpjwpz6DdtismCZJQEotiU2fg-ytsc9ui4cgJXJvaEYptGie43rc5pJ70f7-fZJfOvhyAeZEWctumT0YwkCjeod8aHjBUQ8ewPBh-SKf6eLXaONJVNiM9kGGaE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29350" y="8667750"/>
            <a:ext cx="43053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092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pie 1">
  <p:cSld name="Titre copie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49296" y="288991"/>
            <a:ext cx="21971004" cy="168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201342" y="2616067"/>
            <a:ext cx="21971001" cy="950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49296" y="288991"/>
            <a:ext cx="21971004" cy="168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201342" y="2616067"/>
            <a:ext cx="21971001" cy="950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927668" y="13076008"/>
            <a:ext cx="516168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copie 2">
  <p:cSld name="Titre copie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-25400" y="-13211"/>
            <a:ext cx="24434801" cy="13742422"/>
          </a:xfrm>
          <a:prstGeom prst="rect">
            <a:avLst/>
          </a:prstGeom>
          <a:solidFill>
            <a:srgbClr val="3B617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181098" y="3616390"/>
            <a:ext cx="12088717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Montserrat SemiBold"/>
              <a:buNone/>
              <a:defRPr sz="1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17830502" y="7555989"/>
            <a:ext cx="6020098" cy="5540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0" descr="--rC9_iwjEytC5mGPpjwpz6DdtismCZJQEotiU2fg-ytsc9ui4cgJXJvaEYptGie43rc5pJ70f7-fZJfOvhyAeZEWctumT0YwkCjeod8aHjBUQ8ewPBh-SKf6eLXaONJVNiM9kGGaE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29350" y="8667750"/>
            <a:ext cx="43053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78000" y="612067"/>
            <a:ext cx="18876800" cy="15272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E6280"/>
              </a:buClr>
              <a:buSzPts val="2800"/>
              <a:buFont typeface="Montserrat"/>
              <a:buNone/>
              <a:defRPr b="1"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>
            <a:lvl1pPr marL="1219170" lvl="0" indent="-914377">
              <a:spcBef>
                <a:spcPts val="0"/>
              </a:spcBef>
              <a:spcAft>
                <a:spcPts val="0"/>
              </a:spcAft>
              <a:buClr>
                <a:srgbClr val="2E6280"/>
              </a:buClr>
              <a:buSzPts val="1800"/>
              <a:buFont typeface="Montserrat"/>
              <a:buChar char="●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38339" lvl="1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○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657509" lvl="2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■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876678" lvl="3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●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6095848" lvl="4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○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7315017" lvl="5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■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8534187" lvl="6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●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9753356" lvl="7" indent="-846646">
              <a:spcBef>
                <a:spcPts val="4267"/>
              </a:spcBef>
              <a:spcAft>
                <a:spcPts val="0"/>
              </a:spcAft>
              <a:buClr>
                <a:srgbClr val="2E6280"/>
              </a:buClr>
              <a:buSzPts val="1400"/>
              <a:buFont typeface="Montserrat"/>
              <a:buChar char="○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10972526" lvl="8" indent="-846646">
              <a:spcBef>
                <a:spcPts val="4267"/>
              </a:spcBef>
              <a:spcAft>
                <a:spcPts val="4267"/>
              </a:spcAft>
              <a:buClr>
                <a:srgbClr val="2E6280"/>
              </a:buClr>
              <a:buSzPts val="1400"/>
              <a:buFont typeface="Montserrat"/>
              <a:buChar char="■"/>
              <a:defRPr>
                <a:solidFill>
                  <a:srgbClr val="2E628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>
              <a:buNone/>
              <a:defRPr sz="3700" b="1">
                <a:solidFill>
                  <a:srgbClr val="2E6280"/>
                </a:solidFill>
              </a:defRPr>
            </a:lvl1pPr>
            <a:lvl2pPr lvl="1">
              <a:buNone/>
              <a:defRPr sz="3700" b="1">
                <a:solidFill>
                  <a:srgbClr val="2E6280"/>
                </a:solidFill>
              </a:defRPr>
            </a:lvl2pPr>
            <a:lvl3pPr lvl="2">
              <a:buNone/>
              <a:defRPr sz="3700" b="1">
                <a:solidFill>
                  <a:srgbClr val="2E6280"/>
                </a:solidFill>
              </a:defRPr>
            </a:lvl3pPr>
            <a:lvl4pPr lvl="3">
              <a:buNone/>
              <a:defRPr sz="3700" b="1">
                <a:solidFill>
                  <a:srgbClr val="2E6280"/>
                </a:solidFill>
              </a:defRPr>
            </a:lvl4pPr>
            <a:lvl5pPr lvl="4">
              <a:buNone/>
              <a:defRPr sz="3700" b="1">
                <a:solidFill>
                  <a:srgbClr val="2E6280"/>
                </a:solidFill>
              </a:defRPr>
            </a:lvl5pPr>
            <a:lvl6pPr lvl="5">
              <a:buNone/>
              <a:defRPr sz="3700" b="1">
                <a:solidFill>
                  <a:srgbClr val="2E6280"/>
                </a:solidFill>
              </a:defRPr>
            </a:lvl6pPr>
            <a:lvl7pPr lvl="6">
              <a:buNone/>
              <a:defRPr sz="3700" b="1">
                <a:solidFill>
                  <a:srgbClr val="2E6280"/>
                </a:solidFill>
              </a:defRPr>
            </a:lvl7pPr>
            <a:lvl8pPr lvl="7">
              <a:buNone/>
              <a:defRPr sz="3700" b="1">
                <a:solidFill>
                  <a:srgbClr val="2E6280"/>
                </a:solidFill>
              </a:defRPr>
            </a:lvl8pPr>
            <a:lvl9pPr lvl="8">
              <a:buNone/>
              <a:defRPr sz="3700" b="1">
                <a:solidFill>
                  <a:srgbClr val="2E6280"/>
                </a:solidFill>
              </a:defRPr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10400" y="334235"/>
            <a:ext cx="2946011" cy="2082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6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537E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537E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9B9F-3910-46AF-9B0B-C44BFA752BA1}" type="slidenum">
              <a:rPr lang="fr-FR" smtClean="0">
                <a:solidFill>
                  <a:srgbClr val="00537E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37E">
                  <a:tint val="75000"/>
                </a:srgbClr>
              </a:solidFill>
            </a:endParaRPr>
          </a:p>
        </p:txBody>
      </p:sp>
      <p:pic>
        <p:nvPicPr>
          <p:cNvPr id="6" name="Picture 2" descr="C:\Users\corentine.neppel\AppData\Local\Microsoft\Windows\Temporary Internet Files\Content.Outlook\JAAU8YCP\2018-03-16_logo-expe_art51-orange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0" y="101699"/>
            <a:ext cx="1470549" cy="110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7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5400" y="13588652"/>
            <a:ext cx="24434801" cy="161559"/>
          </a:xfrm>
          <a:prstGeom prst="rect">
            <a:avLst/>
          </a:prstGeom>
          <a:solidFill>
            <a:srgbClr val="3B617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17680283" y="-62573"/>
            <a:ext cx="5979819" cy="524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Montserrat SemiBold"/>
              <a:buNone/>
            </a:pPr>
            <a:r>
              <a:rPr lang="fr-FR" sz="40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/>
          </a:p>
        </p:txBody>
      </p:sp>
      <p:pic>
        <p:nvPicPr>
          <p:cNvPr id="8" name="Google Shape;8;p1" descr="--rC9_iwjEytC5mGPpjwpz6DdtismCZJQEotiU2fg-ytsc9ui4cgJXJvaEYptGie43rc5pJ70f7-fZJfOvhyAeZEWctumT0YwkCjeod8aHjBUQ8ewPBh-SKf6eLXaONJVNiM9kGGaE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11216" y="11908349"/>
            <a:ext cx="2141034" cy="14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749296" y="288991"/>
            <a:ext cx="21971004" cy="168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201342" y="2616067"/>
            <a:ext cx="21971001" cy="950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-25400" y="13588652"/>
            <a:ext cx="24434801" cy="161559"/>
          </a:xfrm>
          <a:prstGeom prst="rect">
            <a:avLst/>
          </a:prstGeom>
          <a:solidFill>
            <a:srgbClr val="3B617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17680283" y="-62573"/>
            <a:ext cx="5979819" cy="524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Montserrat SemiBold"/>
              <a:buNone/>
            </a:pPr>
            <a:r>
              <a:rPr lang="fr-FR" sz="40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/>
          </a:p>
        </p:txBody>
      </p:sp>
      <p:pic>
        <p:nvPicPr>
          <p:cNvPr id="40" name="Google Shape;40;p6" descr="--rC9_iwjEytC5mGPpjwpz6DdtismCZJQEotiU2fg-ytsc9ui4cgJXJvaEYptGie43rc5pJ70f7-fZJfOvhyAeZEWctumT0YwkCjeod8aHjBUQ8ewPBh-SKf6eLXaONJVNiM9kGGaE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11216" y="11908349"/>
            <a:ext cx="2141034" cy="14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49296" y="288991"/>
            <a:ext cx="21971004" cy="168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8000"/>
              <a:buFont typeface="Montserrat"/>
              <a:buNone/>
              <a:defRPr sz="8000" b="1" i="0" u="none" strike="noStrike" cap="none">
                <a:solidFill>
                  <a:srgbClr val="3B617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01342" y="2616067"/>
            <a:ext cx="21971001" cy="950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0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vimeo.com/33125785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26.png"/><Relationship Id="rId9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ctrTitle" idx="4294967295"/>
          </p:nvPr>
        </p:nvSpPr>
        <p:spPr>
          <a:xfrm>
            <a:off x="1181098" y="3616390"/>
            <a:ext cx="14774249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Montserrat SemiBold"/>
              <a:buNone/>
            </a:pPr>
            <a:r>
              <a:rPr lang="fr-FR" sz="11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Hacking Health camp</a:t>
            </a:r>
            <a:endParaRPr sz="1160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4294967295"/>
          </p:nvPr>
        </p:nvSpPr>
        <p:spPr>
          <a:xfrm>
            <a:off x="1206500" y="8696390"/>
            <a:ext cx="16436580" cy="251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Montserrat SemiBold"/>
              <a:buNone/>
            </a:pPr>
            <a:r>
              <a:rPr lang="fr-FR" sz="50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Bienvenue !</a:t>
            </a:r>
            <a:endParaRPr b="1" dirty="0"/>
          </a:p>
        </p:txBody>
      </p:sp>
      <p:pic>
        <p:nvPicPr>
          <p:cNvPr id="9" name="Google Shape;86;p12">
            <a:extLst>
              <a:ext uri="{FF2B5EF4-FFF2-40B4-BE49-F238E27FC236}">
                <a16:creationId xmlns:a16="http://schemas.microsoft.com/office/drawing/2014/main" xmlns="" id="{88EAF07E-6C9D-4E8B-A518-541EF53208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0800" y="7053991"/>
            <a:ext cx="4806302" cy="211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s constats"/>
          <p:cNvSpPr txBox="1">
            <a:spLocks noGrp="1"/>
          </p:cNvSpPr>
          <p:nvPr>
            <p:ph type="title"/>
          </p:nvPr>
        </p:nvSpPr>
        <p:spPr>
          <a:xfrm>
            <a:off x="749296" y="568391"/>
            <a:ext cx="22461351" cy="16838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b="1" dirty="0"/>
              <a:t>Innovation organisationnelle projet</a:t>
            </a:r>
            <a:br>
              <a:rPr lang="fr-FR" b="1" dirty="0"/>
            </a:br>
            <a:endParaRPr lang="fr-FR" b="1" dirty="0">
              <a:solidFill>
                <a:srgbClr val="3492AA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D5054F4-38C7-4C7F-95F7-938B5A5B9954}"/>
              </a:ext>
            </a:extLst>
          </p:cNvPr>
          <p:cNvSpPr txBox="1"/>
          <p:nvPr/>
        </p:nvSpPr>
        <p:spPr>
          <a:xfrm>
            <a:off x="860614" y="1412539"/>
            <a:ext cx="21407714" cy="1121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fr-FR" sz="380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 dispositif ouvert à tout professionnel 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souhaitant porter un projet innovant pour contribuer à la transformation du système de santé</a:t>
            </a: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endParaRPr lang="fr-FR" sz="3800" b="1" i="0" u="none" strike="noStrike" baseline="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 </a:t>
            </a: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objectif de test d’organisations et/ou de financements 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sur un périmètre réduit pour les généraliser dans le système de santé de demain</a:t>
            </a: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endParaRPr lang="fr-FR" sz="380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Une invitation à penser hors cadre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, fondement de la dérogation, cela suppose de s’extraire des règles établies</a:t>
            </a: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endParaRPr lang="fr-FR" sz="3800" b="0" i="0" u="none" strike="noStrike" baseline="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Une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 </a:t>
            </a: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démarche partenariale 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pour associer toutes les parties prenantes et améliorer la robustesse des projets grâce aux regards croisés </a:t>
            </a: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endParaRPr lang="fr-FR" sz="3800" b="0" i="0" u="none" strike="noStrike" baseline="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Une approche collaborative 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où les projets sont </a:t>
            </a:r>
            <a:r>
              <a:rPr lang="fr-FR" sz="3800" b="0" i="0" u="none" strike="noStrike" baseline="0" dirty="0" err="1">
                <a:solidFill>
                  <a:srgbClr val="3B617D"/>
                </a:solidFill>
                <a:latin typeface="Montserrat" panose="020B0604020202020204" charset="0"/>
              </a:rPr>
              <a:t>co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-construits: faire avec les porteurs de projets et non à leur place! </a:t>
            </a:r>
            <a:endParaRPr lang="fr-FR" sz="380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endParaRPr lang="fr-FR" sz="3800" b="1" i="0" u="none" strike="noStrike" baseline="0" dirty="0">
              <a:solidFill>
                <a:srgbClr val="3B617D"/>
              </a:solidFill>
              <a:latin typeface="Montserrat" panose="020B0604020202020204" charset="0"/>
            </a:endParaRPr>
          </a:p>
          <a:p>
            <a:pPr marL="742950" indent="-742950">
              <a:buClr>
                <a:srgbClr val="FF6600"/>
              </a:buClr>
              <a:buFont typeface="+mj-lt"/>
              <a:buAutoNum type="arabicPeriod"/>
            </a:pP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Un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 </a:t>
            </a: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cadre expérimental </a:t>
            </a:r>
            <a:r>
              <a:rPr lang="fr-FR" sz="3800" b="0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qui autorise le droit à l’erreur, dans une logique incrémentale et apprenante car on ne peut pas (et il ne faut surtout pas) tout prévoir à l’avance! </a:t>
            </a:r>
            <a:endParaRPr kumimoji="0" lang="fr-FR" sz="3800" b="0" i="0" u="none" strike="noStrike" cap="none" spc="0" normalizeH="0" baseline="0" dirty="0">
              <a:ln>
                <a:noFill/>
              </a:ln>
              <a:solidFill>
                <a:srgbClr val="3B617D"/>
              </a:solidFill>
              <a:effectLst/>
              <a:uFillTx/>
              <a:latin typeface="Montserrat" panose="020B0604020202020204" charset="0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88745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4064000" y="4348245"/>
            <a:ext cx="197048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3" tIns="121867" rIns="243733" bIns="121867" anchor="ctr" anchorCtr="0">
            <a:noAutofit/>
          </a:bodyPr>
          <a:lstStyle/>
          <a:p>
            <a:pPr algn="r"/>
            <a:endParaRPr sz="4800" b="1">
              <a:solidFill>
                <a:srgbClr val="F0B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0ECF39B-0879-7C45-8320-A9B15464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30" y="2535912"/>
            <a:ext cx="22763341" cy="9948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49B91E-D491-FB4C-A50D-11731660D3FF}"/>
              </a:ext>
            </a:extLst>
          </p:cNvPr>
          <p:cNvSpPr/>
          <p:nvPr/>
        </p:nvSpPr>
        <p:spPr>
          <a:xfrm>
            <a:off x="15794183" y="9864439"/>
            <a:ext cx="3186547" cy="155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733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1E868A8-15AE-134D-A3EB-E96B8C83077A}"/>
              </a:ext>
            </a:extLst>
          </p:cNvPr>
          <p:cNvSpPr txBox="1"/>
          <p:nvPr/>
        </p:nvSpPr>
        <p:spPr>
          <a:xfrm>
            <a:off x="15794183" y="10169237"/>
            <a:ext cx="368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E6280"/>
                </a:solidFill>
                <a:latin typeface="Montserrat SemiBold" pitchFamily="2" charset="77"/>
              </a:rPr>
              <a:t>S’engager à des séances de travail </a:t>
            </a:r>
            <a:br>
              <a:rPr lang="fr-FR" sz="2400" b="1" dirty="0">
                <a:solidFill>
                  <a:srgbClr val="2E6280"/>
                </a:solidFill>
                <a:latin typeface="Montserrat SemiBold" pitchFamily="2" charset="77"/>
              </a:rPr>
            </a:br>
            <a:r>
              <a:rPr lang="fr-FR" sz="2400" b="1" dirty="0">
                <a:solidFill>
                  <a:srgbClr val="2E6280"/>
                </a:solidFill>
                <a:latin typeface="Montserrat SemiBold" pitchFamily="2" charset="77"/>
              </a:rPr>
              <a:t>à distance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09D49A3-EA72-974D-B0E0-888D18001978}"/>
              </a:ext>
            </a:extLst>
          </p:cNvPr>
          <p:cNvCxnSpPr>
            <a:cxnSpLocks/>
          </p:cNvCxnSpPr>
          <p:nvPr/>
        </p:nvCxnSpPr>
        <p:spPr>
          <a:xfrm>
            <a:off x="2881741" y="10689549"/>
            <a:ext cx="1896539" cy="0"/>
          </a:xfrm>
          <a:prstGeom prst="line">
            <a:avLst/>
          </a:prstGeom>
          <a:ln w="12700">
            <a:solidFill>
              <a:srgbClr val="2E6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17;p41">
            <a:extLst>
              <a:ext uri="{FF2B5EF4-FFF2-40B4-BE49-F238E27FC236}">
                <a16:creationId xmlns:a16="http://schemas.microsoft.com/office/drawing/2014/main" xmlns="" id="{A0ECABC4-9AAB-448C-8E08-AF52374CE780}"/>
              </a:ext>
            </a:extLst>
          </p:cNvPr>
          <p:cNvSpPr txBox="1"/>
          <p:nvPr/>
        </p:nvSpPr>
        <p:spPr>
          <a:xfrm>
            <a:off x="1060085" y="696581"/>
            <a:ext cx="19409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3" tIns="121867" rIns="243733" bIns="1218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7467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Vous avez dit</a:t>
            </a:r>
            <a:r>
              <a:rPr lang="fr" sz="7467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 « Accélérateur 51 » ?</a:t>
            </a:r>
            <a:endParaRPr lang="fr" sz="7467">
              <a:ea typeface="Montserra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5B3053-3539-EC4F-BC2B-91781AC72E33}"/>
              </a:ext>
            </a:extLst>
          </p:cNvPr>
          <p:cNvSpPr/>
          <p:nvPr/>
        </p:nvSpPr>
        <p:spPr>
          <a:xfrm>
            <a:off x="21412200" y="0"/>
            <a:ext cx="2971800" cy="2280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6F3F6EA-03D3-7444-AA19-689E124B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835" y="345924"/>
            <a:ext cx="2363915" cy="23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/>
        </p:nvSpPr>
        <p:spPr>
          <a:xfrm>
            <a:off x="510000" y="2296267"/>
            <a:ext cx="233640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t" anchorCtr="0">
            <a:noAutofit/>
          </a:bodyPr>
          <a:lstStyle/>
          <a:p>
            <a:pPr algn="just"/>
            <a:r>
              <a:rPr lang="fr" sz="4400" b="1" i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L'Accélérateur 51 a été développé depuis mars 2019 pour soutenir les projets dans leur progression au fil du cycle de vie d'un projet à l'Article 51</a:t>
            </a:r>
            <a:endParaRPr sz="4400" b="1" i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4800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4064000" y="4348245"/>
            <a:ext cx="197048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pPr algn="r"/>
            <a:endParaRPr sz="4800" b="1">
              <a:solidFill>
                <a:srgbClr val="F0B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 l="17930" t="13338" r="15905" b="19293"/>
          <a:stretch/>
        </p:blipFill>
        <p:spPr>
          <a:xfrm>
            <a:off x="4682868" y="4491805"/>
            <a:ext cx="15018259" cy="882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/>
          <p:nvPr/>
        </p:nvSpPr>
        <p:spPr>
          <a:xfrm>
            <a:off x="510000" y="160133"/>
            <a:ext cx="19409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r>
              <a:rPr lang="fr" sz="75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Vous avez dit "Accélérateur 51" ?</a:t>
            </a:r>
            <a:endParaRPr sz="7500" b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5835" y="339970"/>
            <a:ext cx="2418165" cy="195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18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014" y="562191"/>
            <a:ext cx="18876800" cy="1527200"/>
          </a:xfrm>
        </p:spPr>
        <p:txBody>
          <a:bodyPr/>
          <a:lstStyle/>
          <a:p>
            <a:r>
              <a:rPr lang="fr-FR" dirty="0"/>
              <a:t>L’accélérateur 51 pré-confinement</a:t>
            </a:r>
          </a:p>
        </p:txBody>
      </p:sp>
      <p:pic>
        <p:nvPicPr>
          <p:cNvPr id="4" name="Picture 30" descr="https://lh4.googleusercontent.com/fHkT18_WlODHDLFAMWGXhK91Ru_uW9hAxKLw9kDbXWvATbc-fiDnc9skejHTmOc_vqxWGozXl9qBMILZ7EkCUKlpzIcrxcWC84H98JozFjkS-WvaQDULSFOf1_-ZUhqB5pAo0XN85m4">
            <a:extLst>
              <a:ext uri="{FF2B5EF4-FFF2-40B4-BE49-F238E27FC236}">
                <a16:creationId xmlns:a16="http://schemas.microsoft.com/office/drawing/2014/main" xmlns="" id="{4E96FC91-3938-4811-B948-BFC390716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02"/>
          <a:stretch/>
        </p:blipFill>
        <p:spPr bwMode="auto">
          <a:xfrm rot="536765">
            <a:off x="14471776" y="2739334"/>
            <a:ext cx="7023346" cy="53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https://lh5.googleusercontent.com/GGB0iHjC03AWYtNugAWlERdkySwFuU3fTYi2SGQUkDEN-1w6v7pr2JUwagdy1tN5yh-CQo9Hc-pJUUhHyYI-XqFLOwW2o-PXp7jpcUA-UDJw6-PkpQM4Ybzz2MZQpre8DiRblhktbkU">
            <a:extLst>
              <a:ext uri="{FF2B5EF4-FFF2-40B4-BE49-F238E27FC236}">
                <a16:creationId xmlns:a16="http://schemas.microsoft.com/office/drawing/2014/main" xmlns="" id="{AAD48547-774F-4A12-8BFE-222FB8A4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953">
            <a:off x="1563518" y="2504070"/>
            <a:ext cx="5850273" cy="58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E485EE9C-09EB-4F71-BA53-71323E6C4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22">
            <a:off x="7437380" y="6412168"/>
            <a:ext cx="6547111" cy="5815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55835" y="339970"/>
            <a:ext cx="2418165" cy="195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103600" y="10033000"/>
            <a:ext cx="795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hlinkClick r:id="rId7"/>
              </a:rPr>
              <a:t> </a:t>
            </a:r>
            <a:r>
              <a:rPr lang="fr-FR" sz="3200" u="sng" dirty="0">
                <a:hlinkClick r:id="rId7"/>
              </a:rPr>
              <a:t>https://</a:t>
            </a:r>
            <a:r>
              <a:rPr lang="fr-FR" sz="3200" u="sng" dirty="0" smtClean="0">
                <a:hlinkClick r:id="rId7"/>
              </a:rPr>
              <a:t>vimeo.com/331257853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4328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999" y="612067"/>
            <a:ext cx="20777835" cy="1527200"/>
          </a:xfrm>
        </p:spPr>
        <p:txBody>
          <a:bodyPr/>
          <a:lstStyle/>
          <a:p>
            <a:r>
              <a:rPr lang="fr-FR" dirty="0"/>
              <a:t>L’accélérateur 51 post-confinement</a:t>
            </a:r>
          </a:p>
        </p:txBody>
      </p:sp>
      <p:pic>
        <p:nvPicPr>
          <p:cNvPr id="4" name="Google Shape;296;p39"/>
          <p:cNvPicPr preferRelativeResize="0"/>
          <p:nvPr/>
        </p:nvPicPr>
        <p:blipFill rotWithShape="1">
          <a:blip r:embed="rId2">
            <a:alphaModFix/>
          </a:blip>
          <a:srcRect b="14755"/>
          <a:stretch/>
        </p:blipFill>
        <p:spPr>
          <a:xfrm>
            <a:off x="679136" y="3173214"/>
            <a:ext cx="9528893" cy="518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6;p45"/>
          <p:cNvPicPr preferRelativeResize="0"/>
          <p:nvPr/>
        </p:nvPicPr>
        <p:blipFill rotWithShape="1">
          <a:blip r:embed="rId3">
            <a:alphaModFix/>
          </a:blip>
          <a:srcRect l="5505" t="22298" r="3195" b="20626"/>
          <a:stretch/>
        </p:blipFill>
        <p:spPr>
          <a:xfrm>
            <a:off x="10208029" y="5767910"/>
            <a:ext cx="13067609" cy="6534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455835" y="339970"/>
            <a:ext cx="2418165" cy="195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45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Accompagnement des porteurs</a:t>
            </a:r>
            <a:br>
              <a:rPr lang="fr-FR" dirty="0"/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Accélérateur 51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4472" y="2123829"/>
            <a:ext cx="16459200" cy="9051926"/>
          </a:xfrm>
        </p:spPr>
        <p:txBody>
          <a:bodyPr/>
          <a:lstStyle/>
          <a:p>
            <a:r>
              <a:rPr lang="fr-FR" dirty="0"/>
              <a:t>Bilan global de l’activité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9B9F-3910-46AF-9B0B-C44BFA752BA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A25C2B-46FE-4A44-80D1-06B709547A1A}"/>
              </a:ext>
            </a:extLst>
          </p:cNvPr>
          <p:cNvSpPr/>
          <p:nvPr/>
        </p:nvSpPr>
        <p:spPr>
          <a:xfrm>
            <a:off x="2090991" y="3185594"/>
            <a:ext cx="6619581" cy="952712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fr-FR" sz="3300" b="1" dirty="0">
              <a:solidFill>
                <a:schemeClr val="bg2"/>
              </a:solidFill>
            </a:endParaRPr>
          </a:p>
        </p:txBody>
      </p:sp>
      <p:pic>
        <p:nvPicPr>
          <p:cNvPr id="6" name="Graphic 3" descr="Meeting">
            <a:extLst>
              <a:ext uri="{FF2B5EF4-FFF2-40B4-BE49-F238E27FC236}">
                <a16:creationId xmlns="" xmlns:a16="http://schemas.microsoft.com/office/drawing/2014/main" id="{8F9919C9-D0FF-4693-96E4-4A6126339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5960" y="7244284"/>
            <a:ext cx="1080000" cy="1080000"/>
          </a:xfrm>
          <a:prstGeom prst="rect">
            <a:avLst/>
          </a:prstGeom>
        </p:spPr>
      </p:pic>
      <p:pic>
        <p:nvPicPr>
          <p:cNvPr id="7" name="Graphic 7" descr="Document">
            <a:extLst>
              <a:ext uri="{FF2B5EF4-FFF2-40B4-BE49-F238E27FC236}">
                <a16:creationId xmlns="" xmlns:a16="http://schemas.microsoft.com/office/drawing/2014/main" id="{167272C8-EFFB-4A8E-8F4E-C4B6B8476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6139" y="4644342"/>
            <a:ext cx="1080000" cy="1080000"/>
          </a:xfrm>
          <a:prstGeom prst="rect">
            <a:avLst/>
          </a:prstGeom>
        </p:spPr>
      </p:pic>
      <p:pic>
        <p:nvPicPr>
          <p:cNvPr id="8" name="Graphic 15" descr="Group of men">
            <a:extLst>
              <a:ext uri="{FF2B5EF4-FFF2-40B4-BE49-F238E27FC236}">
                <a16:creationId xmlns="" xmlns:a16="http://schemas.microsoft.com/office/drawing/2014/main" id="{30F47007-2E02-4886-99FD-942D1C117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6101" y="10315722"/>
            <a:ext cx="1080000" cy="108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C9C21C-EBE7-4A8B-8357-997C219A692F}"/>
              </a:ext>
            </a:extLst>
          </p:cNvPr>
          <p:cNvSpPr/>
          <p:nvPr/>
        </p:nvSpPr>
        <p:spPr>
          <a:xfrm>
            <a:off x="4259746" y="10157025"/>
            <a:ext cx="3339229" cy="143488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55508" tIns="98748" rIns="155508" bIns="987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5700" b="1" smtClean="0">
                <a:solidFill>
                  <a:schemeClr val="accent5"/>
                </a:solidFill>
                <a:latin typeface="+mj-lt"/>
              </a:rPr>
              <a:t>115</a:t>
            </a:r>
            <a:endParaRPr lang="fr-FR" sz="5700" b="1" dirty="0">
              <a:solidFill>
                <a:schemeClr val="accent5"/>
              </a:solidFill>
              <a:latin typeface="+mj-lt"/>
            </a:endParaRPr>
          </a:p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3800" b="1" dirty="0">
                <a:solidFill>
                  <a:schemeClr val="accent1"/>
                </a:solidFill>
                <a:latin typeface="+mj-lt"/>
              </a:rPr>
              <a:t>participants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BD7FBC-57D6-4ECE-8A92-B932BE423CD7}"/>
              </a:ext>
            </a:extLst>
          </p:cNvPr>
          <p:cNvSpPr/>
          <p:nvPr/>
        </p:nvSpPr>
        <p:spPr>
          <a:xfrm>
            <a:off x="3906101" y="2912510"/>
            <a:ext cx="316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fr-FR" sz="3300" b="1" dirty="0">
                <a:solidFill>
                  <a:schemeClr val="bg2"/>
                </a:solidFill>
              </a:rPr>
              <a:t>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F94EE98-947C-44D6-AA52-009AB1376B6C}"/>
              </a:ext>
            </a:extLst>
          </p:cNvPr>
          <p:cNvSpPr/>
          <p:nvPr/>
        </p:nvSpPr>
        <p:spPr>
          <a:xfrm>
            <a:off x="4205188" y="7094251"/>
            <a:ext cx="3339229" cy="143488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55508" tIns="98748" rIns="155508" bIns="987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5700" b="1" dirty="0">
                <a:solidFill>
                  <a:schemeClr val="accent5"/>
                </a:solidFill>
                <a:latin typeface="+mj-lt"/>
              </a:rPr>
              <a:t>23</a:t>
            </a:r>
            <a:endParaRPr lang="fr-FR" sz="3800" b="1" dirty="0">
              <a:solidFill>
                <a:schemeClr val="accent1"/>
              </a:solidFill>
              <a:latin typeface="+mj-lt"/>
            </a:endParaRPr>
          </a:p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3800" b="1" dirty="0">
                <a:solidFill>
                  <a:schemeClr val="accent1"/>
                </a:solidFill>
                <a:latin typeface="+mj-lt"/>
              </a:rPr>
              <a:t>ateliers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EFBEB1-685E-4DD8-A97A-28246FB32B65}"/>
              </a:ext>
            </a:extLst>
          </p:cNvPr>
          <p:cNvSpPr/>
          <p:nvPr/>
        </p:nvSpPr>
        <p:spPr>
          <a:xfrm>
            <a:off x="4064015" y="4588219"/>
            <a:ext cx="4984429" cy="143488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55508" tIns="98748" rIns="155508" bIns="987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5700" b="1" dirty="0">
                <a:solidFill>
                  <a:schemeClr val="accent5"/>
                </a:solidFill>
                <a:latin typeface="+mj-lt"/>
              </a:rPr>
              <a:t>23</a:t>
            </a:r>
          </a:p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3800" b="1" dirty="0">
                <a:solidFill>
                  <a:schemeClr val="accent1"/>
                </a:solidFill>
                <a:latin typeface="+mj-lt"/>
              </a:rPr>
              <a:t>Porteurs accompagnés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0EAE01A-06B3-4702-9C0F-1EE649BA9F2E}"/>
              </a:ext>
            </a:extLst>
          </p:cNvPr>
          <p:cNvSpPr/>
          <p:nvPr/>
        </p:nvSpPr>
        <p:spPr>
          <a:xfrm>
            <a:off x="15072320" y="2216244"/>
            <a:ext cx="216024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fr-FR" sz="3300" b="1" dirty="0">
                <a:solidFill>
                  <a:schemeClr val="bg2"/>
                </a:solidFill>
              </a:rPr>
              <a:t>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BB10D0-6568-4944-B257-DC46DD4500D1}"/>
              </a:ext>
            </a:extLst>
          </p:cNvPr>
          <p:cNvSpPr/>
          <p:nvPr/>
        </p:nvSpPr>
        <p:spPr>
          <a:xfrm>
            <a:off x="192247" y="12819033"/>
            <a:ext cx="5682557" cy="143488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55508" tIns="98748" rIns="155508" bIns="987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975011" fontAlgn="base"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fr-FR" sz="2900" b="1" dirty="0">
                <a:solidFill>
                  <a:schemeClr val="accent5"/>
                </a:solidFill>
                <a:latin typeface="+mj-lt"/>
              </a:rPr>
              <a:t>* Participants équipe </a:t>
            </a:r>
            <a:r>
              <a:rPr lang="fr-FR" sz="2900" b="1" dirty="0" smtClean="0">
                <a:solidFill>
                  <a:schemeClr val="accent5"/>
                </a:solidFill>
                <a:latin typeface="+mj-lt"/>
              </a:rPr>
              <a:t>projet</a:t>
            </a:r>
            <a:endParaRPr lang="fr-FR" sz="29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="" xmlns:a16="http://schemas.microsoft.com/office/drawing/2014/main" id="{FE8F72CB-8CC7-4DA1-B47B-5870EECB8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87654"/>
              </p:ext>
            </p:extLst>
          </p:nvPr>
        </p:nvGraphicFramePr>
        <p:xfrm>
          <a:off x="11162644" y="2740713"/>
          <a:ext cx="9990605" cy="55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="" xmlns:a16="http://schemas.microsoft.com/office/drawing/2014/main" id="{CDB6F605-3FB5-40EA-A381-628DA3E29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69110"/>
              </p:ext>
            </p:extLst>
          </p:nvPr>
        </p:nvGraphicFramePr>
        <p:xfrm>
          <a:off x="11329284" y="8326991"/>
          <a:ext cx="9823965" cy="538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9573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17351" r="29722" b="5468"/>
          <a:stretch/>
        </p:blipFill>
        <p:spPr bwMode="auto">
          <a:xfrm>
            <a:off x="8909755" y="1961804"/>
            <a:ext cx="13202100" cy="10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45313" r="28258" b="41211"/>
          <a:stretch/>
        </p:blipFill>
        <p:spPr bwMode="auto">
          <a:xfrm>
            <a:off x="964492" y="2748465"/>
            <a:ext cx="7381485" cy="215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8" t="29058" r="16750" b="6017"/>
          <a:stretch/>
        </p:blipFill>
        <p:spPr bwMode="auto">
          <a:xfrm>
            <a:off x="3122941" y="6886493"/>
            <a:ext cx="4957030" cy="361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17;p41"/>
          <p:cNvSpPr txBox="1"/>
          <p:nvPr/>
        </p:nvSpPr>
        <p:spPr>
          <a:xfrm>
            <a:off x="509999" y="160133"/>
            <a:ext cx="20504575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r>
              <a:rPr lang="fr" sz="60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Exemple d’un porteur de projet : My Diabby</a:t>
            </a:r>
          </a:p>
          <a:p>
            <a:r>
              <a:rPr lang="fr" sz="44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Prise en charge par télésurveillance du diabète gestionnel</a:t>
            </a:r>
            <a:endParaRPr sz="4400" b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868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0000" y="2616067"/>
            <a:ext cx="22662344" cy="9508928"/>
          </a:xfrm>
        </p:spPr>
        <p:txBody>
          <a:bodyPr/>
          <a:lstStyle/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Le diabète gestationnel 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est un trouble de la tolérance au glucose apparaissant en moyenne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chez 1 femme enceinte sur 7 . 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Il nécessite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un suivi régulier de la glycémie de la patiente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, une prise en charge diététique pour maintenir celle-ci dans les limites requises, voire un traitement par insuline. 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Un diabète gestationnel mal suivi / mal pris en charge implique des risques à l’accouchement et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a des conséquences au long terme sur la santé de la mère et de l’enfant.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Dans le droit commun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, la patiente chez laquelle un diabète gestationnel a été diagnostiqué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sont suivies en diabétologie 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(en plus de leur suivi de grossesse). 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Elles doivent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régulièrement revenir en consultation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, au minimum toutes les 2 à 4 semaines, avec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un carnet de suivi de leur glycémie 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qu’elles doivent mesurer 4 à 6 fois par jour et noter.  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Dans certaines structures, elles bénéficieront </a:t>
            </a:r>
            <a:r>
              <a:rPr lang="fr-FR" sz="36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d’une éducation thérapeutique mais ce n’est pas systématique</a:t>
            </a:r>
            <a:r>
              <a:rPr lang="fr-FR" sz="36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alors qu’appréhender cette nouvelle situation n’est pas évident (vigilance sur l’alimentation, sur le suivi glycémique et éventuellement prise d’insuline).</a:t>
            </a:r>
          </a:p>
          <a:p>
            <a:pPr algn="just"/>
            <a:endParaRPr lang="fr-FR" sz="36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317;p41"/>
          <p:cNvSpPr txBox="1"/>
          <p:nvPr/>
        </p:nvSpPr>
        <p:spPr>
          <a:xfrm>
            <a:off x="509999" y="160133"/>
            <a:ext cx="20504575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r>
              <a:rPr lang="fr" sz="60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Exemple d’un porteur de projet : My Diabby</a:t>
            </a:r>
          </a:p>
          <a:p>
            <a:r>
              <a:rPr lang="fr" sz="44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Prise en charge par télésurveillance du diabète gestionnel</a:t>
            </a:r>
            <a:endParaRPr sz="4400" b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0463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956" y="2150554"/>
            <a:ext cx="21971001" cy="9736645"/>
          </a:xfrm>
        </p:spPr>
        <p:txBody>
          <a:bodyPr/>
          <a:lstStyle/>
          <a:p>
            <a:pPr algn="just"/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Le parcours Art 51 </a:t>
            </a:r>
            <a:r>
              <a:rPr lang="fr-FR" sz="3800" b="1" dirty="0" err="1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my</a:t>
            </a: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fr-FR" sz="3800" b="1" dirty="0" err="1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diabby</a:t>
            </a: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inclut :</a:t>
            </a:r>
          </a:p>
          <a:p>
            <a:pPr algn="just"/>
            <a:endParaRPr lang="fr-FR" sz="3800" b="1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L’utilisation d’une application connectée </a:t>
            </a: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qui permet à la patiente d’enregistrer directement ses données glycémiques depuis son lecteur et de décrire ses repas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8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La </a:t>
            </a: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vérification de ses mesures glycémiques par son équipe soignante </a:t>
            </a: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également connectée à l’application, équipe qui reçoit également des alertes en cas d’écarts important de la glycémie</a:t>
            </a: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fr-FR" sz="38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800100" indent="-571500" algn="just"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Une </a:t>
            </a: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éducation thérapeutique systématique </a:t>
            </a: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Ainsi, l’objectif de ce parcours est de sécuriser le suivi de la patiente, d’améliorer sa qualité de vie en limitant ses déplacements et en favorisant son accès à l’équipe soignante, et de réduire le nombre d’actes médicaux non nécessaires (consultations et hospitalisations)</a:t>
            </a:r>
          </a:p>
          <a:p>
            <a:pPr marL="228600" indent="0" algn="just">
              <a:buClr>
                <a:srgbClr val="FF6600"/>
              </a:buClr>
              <a:buSzPct val="120000"/>
            </a:pPr>
            <a:endParaRPr lang="fr-FR" sz="3800" dirty="0">
              <a:solidFill>
                <a:srgbClr val="3B617D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228600" indent="0" algn="just">
              <a:buClr>
                <a:srgbClr val="FF6600"/>
              </a:buClr>
              <a:buSzPct val="120000"/>
            </a:pP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L’assurance maladie dans le cadre de ce parcours </a:t>
            </a:r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valorise sous forme de forfaits à la fois la solution technique, l’éducation thérapeutique, et le temps médical </a:t>
            </a:r>
            <a:r>
              <a:rPr lang="fr-FR" sz="3800" dirty="0">
                <a:solidFill>
                  <a:srgbClr val="3B617D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consacré à la télésurveillance et aux consultations. </a:t>
            </a:r>
          </a:p>
        </p:txBody>
      </p:sp>
      <p:sp>
        <p:nvSpPr>
          <p:cNvPr id="4" name="Google Shape;317;p41"/>
          <p:cNvSpPr txBox="1"/>
          <p:nvPr/>
        </p:nvSpPr>
        <p:spPr>
          <a:xfrm>
            <a:off x="509999" y="160133"/>
            <a:ext cx="20504575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r>
              <a:rPr lang="fr" sz="60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Exemple d’un porteur de projet : My Diabby</a:t>
            </a:r>
          </a:p>
          <a:p>
            <a:r>
              <a:rPr lang="fr" sz="44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Prise en charge par télésurveillance du diabète gestionnel</a:t>
            </a:r>
            <a:endParaRPr sz="4400" b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5588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/>
        </p:nvSpPr>
        <p:spPr>
          <a:xfrm>
            <a:off x="1060085" y="696581"/>
            <a:ext cx="19409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3" tIns="121867" rIns="243733" bIns="121867" anchor="ctr" anchorCtr="0">
            <a:noAutofit/>
          </a:bodyPr>
          <a:lstStyle/>
          <a:p>
            <a:r>
              <a:rPr lang="fr" sz="7467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Vous avez dit </a:t>
            </a:r>
            <a:r>
              <a:rPr lang="fr" sz="7467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« Article 51 »</a:t>
            </a:r>
            <a:r>
              <a:rPr lang="fr" sz="7467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 sz="7467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B78D0431-E788-3649-A3AF-8A565D88B62F}"/>
              </a:ext>
            </a:extLst>
          </p:cNvPr>
          <p:cNvGrpSpPr/>
          <p:nvPr/>
        </p:nvGrpSpPr>
        <p:grpSpPr>
          <a:xfrm>
            <a:off x="1425432" y="2689544"/>
            <a:ext cx="21533136" cy="10144251"/>
            <a:chOff x="397532" y="976083"/>
            <a:chExt cx="8074926" cy="380409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A0635489-922D-D848-A449-E567C08DA6A1}"/>
                </a:ext>
              </a:extLst>
            </p:cNvPr>
            <p:cNvGrpSpPr/>
            <p:nvPr/>
          </p:nvGrpSpPr>
          <p:grpSpPr>
            <a:xfrm>
              <a:off x="397532" y="976083"/>
              <a:ext cx="8074926" cy="3804094"/>
              <a:chOff x="397532" y="912075"/>
              <a:chExt cx="8074926" cy="38040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xmlns="" id="{D426606F-191D-694C-96AE-1B69C430F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20" y="912075"/>
                <a:ext cx="8056638" cy="3804094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0C57C37-7D57-5245-9DB2-3F8F33B0F2AB}"/>
                  </a:ext>
                </a:extLst>
              </p:cNvPr>
              <p:cNvSpPr/>
              <p:nvPr/>
            </p:nvSpPr>
            <p:spPr>
              <a:xfrm>
                <a:off x="397532" y="921219"/>
                <a:ext cx="8056638" cy="3760286"/>
              </a:xfrm>
              <a:prstGeom prst="rect">
                <a:avLst/>
              </a:prstGeom>
              <a:noFill/>
              <a:ln>
                <a:solidFill>
                  <a:srgbClr val="2E62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733"/>
              </a:p>
            </p:txBody>
          </p: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1B5873A9-2F29-CF4E-9647-978CE8F53CB7}"/>
                </a:ext>
              </a:extLst>
            </p:cNvPr>
            <p:cNvCxnSpPr/>
            <p:nvPr/>
          </p:nvCxnSpPr>
          <p:spPr>
            <a:xfrm>
              <a:off x="3712464" y="2231136"/>
              <a:ext cx="530352" cy="0"/>
            </a:xfrm>
            <a:prstGeom prst="line">
              <a:avLst/>
            </a:prstGeom>
            <a:ln w="19050">
              <a:solidFill>
                <a:srgbClr val="EC4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F833FB1B-A07C-1C48-8140-0F3346986837}"/>
                </a:ext>
              </a:extLst>
            </p:cNvPr>
            <p:cNvCxnSpPr>
              <a:cxnSpLocks/>
            </p:cNvCxnSpPr>
            <p:nvPr/>
          </p:nvCxnSpPr>
          <p:spPr>
            <a:xfrm>
              <a:off x="3523902" y="2391285"/>
              <a:ext cx="645142" cy="0"/>
            </a:xfrm>
            <a:prstGeom prst="line">
              <a:avLst/>
            </a:prstGeom>
            <a:ln w="19050">
              <a:solidFill>
                <a:srgbClr val="EC4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3A406BB7-1886-6B4B-95D5-0F8D18CF8D2F}"/>
                </a:ext>
              </a:extLst>
            </p:cNvPr>
            <p:cNvCxnSpPr>
              <a:cxnSpLocks/>
            </p:cNvCxnSpPr>
            <p:nvPr/>
          </p:nvCxnSpPr>
          <p:spPr>
            <a:xfrm>
              <a:off x="3523902" y="3132621"/>
              <a:ext cx="784627" cy="0"/>
            </a:xfrm>
            <a:prstGeom prst="line">
              <a:avLst/>
            </a:prstGeom>
            <a:ln w="19050">
              <a:solidFill>
                <a:srgbClr val="EC4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C80B17F1-8BB1-BA44-AAD8-8F0EEF5FC12B}"/>
                </a:ext>
              </a:extLst>
            </p:cNvPr>
            <p:cNvCxnSpPr>
              <a:cxnSpLocks/>
            </p:cNvCxnSpPr>
            <p:nvPr/>
          </p:nvCxnSpPr>
          <p:spPr>
            <a:xfrm>
              <a:off x="3523902" y="3285021"/>
              <a:ext cx="505657" cy="0"/>
            </a:xfrm>
            <a:prstGeom prst="line">
              <a:avLst/>
            </a:prstGeom>
            <a:ln w="19050">
              <a:solidFill>
                <a:srgbClr val="EC4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B9018D9-5EC6-6B4B-874A-3FF3F7E30F04}"/>
                </a:ext>
              </a:extLst>
            </p:cNvPr>
            <p:cNvSpPr/>
            <p:nvPr/>
          </p:nvSpPr>
          <p:spPr>
            <a:xfrm>
              <a:off x="3964162" y="3034952"/>
              <a:ext cx="65397" cy="77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733"/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12A45BEC-BA38-4B0E-B198-3454FA37E039}"/>
              </a:ext>
            </a:extLst>
          </p:cNvPr>
          <p:cNvCxnSpPr>
            <a:cxnSpLocks/>
          </p:cNvCxnSpPr>
          <p:nvPr/>
        </p:nvCxnSpPr>
        <p:spPr>
          <a:xfrm>
            <a:off x="9773545" y="10891563"/>
            <a:ext cx="1348419" cy="0"/>
          </a:xfrm>
          <a:prstGeom prst="line">
            <a:avLst/>
          </a:prstGeom>
          <a:ln w="19050">
            <a:solidFill>
              <a:srgbClr val="EC4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68A134FD-7C16-4428-A994-F02476C6978B}"/>
              </a:ext>
            </a:extLst>
          </p:cNvPr>
          <p:cNvCxnSpPr>
            <a:cxnSpLocks/>
          </p:cNvCxnSpPr>
          <p:nvPr/>
        </p:nvCxnSpPr>
        <p:spPr>
          <a:xfrm>
            <a:off x="9773545" y="11303795"/>
            <a:ext cx="2010483" cy="0"/>
          </a:xfrm>
          <a:prstGeom prst="line">
            <a:avLst/>
          </a:prstGeom>
          <a:ln w="19050">
            <a:solidFill>
              <a:srgbClr val="EC4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310153-879A-904A-AEA4-5742C835A4D0}"/>
              </a:ext>
            </a:extLst>
          </p:cNvPr>
          <p:cNvSpPr/>
          <p:nvPr/>
        </p:nvSpPr>
        <p:spPr>
          <a:xfrm>
            <a:off x="21412200" y="0"/>
            <a:ext cx="2971800" cy="2280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277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l="18992" t="5189" r="19521" b="12049"/>
          <a:stretch/>
        </p:blipFill>
        <p:spPr>
          <a:xfrm>
            <a:off x="6501075" y="1450425"/>
            <a:ext cx="12007875" cy="121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749296" y="568391"/>
            <a:ext cx="224613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7200"/>
              <a:buFont typeface="Montserrat"/>
              <a:buNone/>
            </a:pPr>
            <a:r>
              <a:rPr lang="fr-FR" sz="7200" dirty="0"/>
              <a:t>Où en est-on aujourd’hui?</a:t>
            </a:r>
            <a:r>
              <a:rPr lang="fr-FR" sz="7200" b="1" dirty="0"/>
              <a:t/>
            </a:r>
            <a:br>
              <a:rPr lang="fr-FR" sz="7200" b="1" dirty="0"/>
            </a:br>
            <a:endParaRPr sz="7200" b="1" dirty="0">
              <a:solidFill>
                <a:srgbClr val="3492A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43B093-C787-AE4E-B8AD-A29E1B0AFFC0}"/>
              </a:ext>
            </a:extLst>
          </p:cNvPr>
          <p:cNvSpPr/>
          <p:nvPr/>
        </p:nvSpPr>
        <p:spPr>
          <a:xfrm>
            <a:off x="11789446" y="4610100"/>
            <a:ext cx="1926554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7C42CC0-687D-894B-8AF7-75A3C8F21D5E}"/>
              </a:ext>
            </a:extLst>
          </p:cNvPr>
          <p:cNvSpPr txBox="1"/>
          <p:nvPr/>
        </p:nvSpPr>
        <p:spPr>
          <a:xfrm>
            <a:off x="11381123" y="3964531"/>
            <a:ext cx="2743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dirty="0">
                <a:latin typeface="Caveat" pitchFamily="2" charset="77"/>
                <a:ea typeface="Ayuthaya" pitchFamily="2" charset="-34"/>
                <a:cs typeface="Bradley Hand ITC" panose="020F0502020204030204" pitchFamily="34" charset="0"/>
              </a:rPr>
              <a:t>85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6058A7-A0E1-BB43-99D0-CEC44EA0B92A}"/>
              </a:ext>
            </a:extLst>
          </p:cNvPr>
          <p:cNvSpPr/>
          <p:nvPr/>
        </p:nvSpPr>
        <p:spPr>
          <a:xfrm>
            <a:off x="14640236" y="4533900"/>
            <a:ext cx="2123764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BF67A48-B206-634B-9E1F-BFF04A2B2A33}"/>
              </a:ext>
            </a:extLst>
          </p:cNvPr>
          <p:cNvSpPr txBox="1"/>
          <p:nvPr/>
        </p:nvSpPr>
        <p:spPr>
          <a:xfrm>
            <a:off x="14330518" y="4017883"/>
            <a:ext cx="2743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dirty="0">
                <a:latin typeface="Caveat" pitchFamily="2" charset="77"/>
                <a:ea typeface="Ayuthaya" pitchFamily="2" charset="-34"/>
                <a:cs typeface="Bradley Hand ITC" panose="020F0502020204030204" pitchFamily="34" charset="0"/>
              </a:rPr>
              <a:t>36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749296" y="568391"/>
            <a:ext cx="224613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7200"/>
              <a:buFont typeface="Montserrat"/>
              <a:buNone/>
            </a:pPr>
            <a:r>
              <a:rPr lang="fr-FR" sz="7200" dirty="0"/>
              <a:t>Des innovations sur tout le territoire </a:t>
            </a:r>
            <a:r>
              <a:rPr lang="fr-FR" sz="7200" b="1" dirty="0"/>
              <a:t/>
            </a:r>
            <a:br>
              <a:rPr lang="fr-FR" sz="7200" b="1" dirty="0"/>
            </a:br>
            <a:endParaRPr sz="7200" b="1" dirty="0">
              <a:solidFill>
                <a:srgbClr val="3492AA"/>
              </a:solidFill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l="27084" t="50487" r="49924" b="44745"/>
          <a:stretch/>
        </p:blipFill>
        <p:spPr>
          <a:xfrm>
            <a:off x="1475750" y="11595425"/>
            <a:ext cx="8163149" cy="104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4359550" y="12594250"/>
            <a:ext cx="561000" cy="33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46">
            <a:extLst>
              <a:ext uri="{FF2B5EF4-FFF2-40B4-BE49-F238E27FC236}">
                <a16:creationId xmlns:a16="http://schemas.microsoft.com/office/drawing/2014/main" xmlns="" id="{C124770C-30F2-0C44-A3E4-97A6B52A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07" y="1712331"/>
            <a:ext cx="11446277" cy="110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3B22AD-46F5-3346-A9EC-A4054ED8153E}"/>
              </a:ext>
            </a:extLst>
          </p:cNvPr>
          <p:cNvSpPr/>
          <p:nvPr/>
        </p:nvSpPr>
        <p:spPr>
          <a:xfrm>
            <a:off x="1475750" y="11595425"/>
            <a:ext cx="1457950" cy="133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3C1585A-BC5B-C444-A033-4465A8ADF670}"/>
              </a:ext>
            </a:extLst>
          </p:cNvPr>
          <p:cNvSpPr txBox="1"/>
          <p:nvPr/>
        </p:nvSpPr>
        <p:spPr>
          <a:xfrm>
            <a:off x="1765993" y="11544467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16537E"/>
                </a:solidFill>
                <a:latin typeface="Caveat" pitchFamily="2" charset="77"/>
                <a:ea typeface="Ayuthaya" pitchFamily="2" charset="-34"/>
                <a:cs typeface="Bradley Hand ITC" panose="020F0502020204030204" pitchFamily="34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20035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/>
        </p:nvSpPr>
        <p:spPr>
          <a:xfrm>
            <a:off x="7087728" y="3189956"/>
            <a:ext cx="102358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fr-FR" sz="32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quoi traitent les projets reçus ?</a:t>
            </a:r>
            <a:endParaRPr dirty="0"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749296" y="568391"/>
            <a:ext cx="224613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17D"/>
              </a:buClr>
              <a:buSzPts val="7200"/>
              <a:buFont typeface="Montserrat"/>
              <a:buNone/>
            </a:pPr>
            <a:r>
              <a:rPr lang="fr-FR" sz="7200" dirty="0"/>
              <a:t>Que nous disent les projets autorisés ?</a:t>
            </a:r>
            <a:r>
              <a:rPr lang="fr-FR" sz="7200" b="1" dirty="0"/>
              <a:t/>
            </a:r>
            <a:br>
              <a:rPr lang="fr-FR" sz="7200" b="1" dirty="0"/>
            </a:br>
            <a:endParaRPr sz="7200" b="1" dirty="0">
              <a:solidFill>
                <a:srgbClr val="3492AA"/>
              </a:solidFill>
            </a:endParaRPr>
          </a:p>
        </p:txBody>
      </p:sp>
      <p:grpSp>
        <p:nvGrpSpPr>
          <p:cNvPr id="39" name="Group 42"/>
          <p:cNvGrpSpPr/>
          <p:nvPr/>
        </p:nvGrpSpPr>
        <p:grpSpPr>
          <a:xfrm>
            <a:off x="2667057" y="1520294"/>
            <a:ext cx="19661000" cy="11374807"/>
            <a:chOff x="4563717" y="2330455"/>
            <a:chExt cx="5148873" cy="2970724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563717" y="3143053"/>
              <a:ext cx="1532426" cy="1022144"/>
            </a:xfrm>
            <a:custGeom>
              <a:avLst/>
              <a:gdLst/>
              <a:ahLst/>
              <a:cxnLst>
                <a:cxn ang="0">
                  <a:pos x="321" y="108"/>
                </a:cxn>
                <a:cxn ang="0">
                  <a:pos x="321" y="0"/>
                </a:cxn>
                <a:cxn ang="0">
                  <a:pos x="255" y="59"/>
                </a:cxn>
                <a:cxn ang="0">
                  <a:pos x="0" y="59"/>
                </a:cxn>
                <a:cxn ang="0">
                  <a:pos x="0" y="327"/>
                </a:cxn>
                <a:cxn ang="0">
                  <a:pos x="8" y="327"/>
                </a:cxn>
                <a:cxn ang="0">
                  <a:pos x="302" y="327"/>
                </a:cxn>
                <a:cxn ang="0">
                  <a:pos x="276" y="231"/>
                </a:cxn>
                <a:cxn ang="0">
                  <a:pos x="321" y="108"/>
                </a:cxn>
              </a:cxnLst>
              <a:rect l="0" t="0" r="r" b="b"/>
              <a:pathLst>
                <a:path w="321" h="327">
                  <a:moveTo>
                    <a:pt x="321" y="108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96" y="16"/>
                    <a:pt x="274" y="36"/>
                    <a:pt x="25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8" y="327"/>
                    <a:pt x="8" y="327"/>
                    <a:pt x="8" y="327"/>
                  </a:cubicBezTo>
                  <a:cubicBezTo>
                    <a:pt x="302" y="327"/>
                    <a:pt x="302" y="327"/>
                    <a:pt x="302" y="327"/>
                  </a:cubicBezTo>
                  <a:cubicBezTo>
                    <a:pt x="286" y="299"/>
                    <a:pt x="276" y="266"/>
                    <a:pt x="276" y="231"/>
                  </a:cubicBezTo>
                  <a:cubicBezTo>
                    <a:pt x="276" y="184"/>
                    <a:pt x="293" y="141"/>
                    <a:pt x="321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6225086" y="2330455"/>
              <a:ext cx="1515166" cy="951687"/>
            </a:xfrm>
            <a:custGeom>
              <a:avLst/>
              <a:gdLst/>
              <a:ahLst/>
              <a:cxnLst>
                <a:cxn ang="0">
                  <a:pos x="329" y="322"/>
                </a:cxn>
                <a:cxn ang="0">
                  <a:pos x="268" y="25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302"/>
                </a:cxn>
                <a:cxn ang="0">
                  <a:pos x="96" y="276"/>
                </a:cxn>
                <a:cxn ang="0">
                  <a:pos x="221" y="322"/>
                </a:cxn>
                <a:cxn ang="0">
                  <a:pos x="329" y="322"/>
                </a:cxn>
              </a:cxnLst>
              <a:rect l="0" t="0" r="r" b="b"/>
              <a:pathLst>
                <a:path w="329" h="322">
                  <a:moveTo>
                    <a:pt x="329" y="322"/>
                  </a:moveTo>
                  <a:cubicBezTo>
                    <a:pt x="312" y="297"/>
                    <a:pt x="292" y="274"/>
                    <a:pt x="268" y="255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8" y="286"/>
                    <a:pt x="61" y="276"/>
                    <a:pt x="96" y="276"/>
                  </a:cubicBezTo>
                  <a:cubicBezTo>
                    <a:pt x="144" y="276"/>
                    <a:pt x="187" y="294"/>
                    <a:pt x="221" y="322"/>
                  </a:cubicBezTo>
                  <a:lnTo>
                    <a:pt x="329" y="32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5576350" y="4313981"/>
              <a:ext cx="2007160" cy="987198"/>
            </a:xfrm>
            <a:custGeom>
              <a:avLst/>
              <a:gdLst/>
              <a:ahLst/>
              <a:cxnLst>
                <a:cxn ang="0">
                  <a:pos x="337" y="17"/>
                </a:cxn>
                <a:cxn ang="0">
                  <a:pos x="233" y="47"/>
                </a:cxn>
                <a:cxn ang="0">
                  <a:pos x="107" y="0"/>
                </a:cxn>
                <a:cxn ang="0">
                  <a:pos x="0" y="0"/>
                </a:cxn>
                <a:cxn ang="0">
                  <a:pos x="69" y="75"/>
                </a:cxn>
                <a:cxn ang="0">
                  <a:pos x="69" y="334"/>
                </a:cxn>
                <a:cxn ang="0">
                  <a:pos x="337" y="333"/>
                </a:cxn>
                <a:cxn ang="0">
                  <a:pos x="337" y="17"/>
                </a:cxn>
              </a:cxnLst>
              <a:rect l="0" t="0" r="r" b="b"/>
              <a:pathLst>
                <a:path w="337" h="334">
                  <a:moveTo>
                    <a:pt x="337" y="17"/>
                  </a:moveTo>
                  <a:cubicBezTo>
                    <a:pt x="307" y="36"/>
                    <a:pt x="272" y="47"/>
                    <a:pt x="233" y="47"/>
                  </a:cubicBezTo>
                  <a:cubicBezTo>
                    <a:pt x="185" y="47"/>
                    <a:pt x="141" y="29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29"/>
                    <a:pt x="42" y="54"/>
                    <a:pt x="69" y="75"/>
                  </a:cubicBezTo>
                  <a:cubicBezTo>
                    <a:pt x="69" y="334"/>
                    <a:pt x="69" y="334"/>
                    <a:pt x="69" y="334"/>
                  </a:cubicBezTo>
                  <a:cubicBezTo>
                    <a:pt x="337" y="333"/>
                    <a:pt x="337" y="333"/>
                    <a:pt x="337" y="333"/>
                  </a:cubicBezTo>
                  <a:lnTo>
                    <a:pt x="337" y="1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7628357" y="3321157"/>
              <a:ext cx="2084233" cy="11897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9" y="104"/>
                </a:cxn>
                <a:cxn ang="0">
                  <a:pos x="0" y="233"/>
                </a:cxn>
                <a:cxn ang="0">
                  <a:pos x="0" y="339"/>
                </a:cxn>
                <a:cxn ang="0">
                  <a:pos x="76" y="269"/>
                </a:cxn>
                <a:cxn ang="0">
                  <a:pos x="335" y="269"/>
                </a:cxn>
                <a:cxn ang="0">
                  <a:pos x="335" y="0"/>
                </a:cxn>
                <a:cxn ang="0">
                  <a:pos x="19" y="0"/>
                </a:cxn>
              </a:cxnLst>
              <a:rect l="0" t="0" r="r" b="b"/>
              <a:pathLst>
                <a:path w="335" h="339">
                  <a:moveTo>
                    <a:pt x="19" y="0"/>
                  </a:moveTo>
                  <a:cubicBezTo>
                    <a:pt x="38" y="30"/>
                    <a:pt x="49" y="66"/>
                    <a:pt x="49" y="104"/>
                  </a:cubicBezTo>
                  <a:cubicBezTo>
                    <a:pt x="49" y="154"/>
                    <a:pt x="30" y="199"/>
                    <a:pt x="0" y="23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9" y="320"/>
                    <a:pt x="55" y="296"/>
                    <a:pt x="76" y="269"/>
                  </a:cubicBezTo>
                  <a:cubicBezTo>
                    <a:pt x="335" y="269"/>
                    <a:pt x="335" y="269"/>
                    <a:pt x="335" y="269"/>
                  </a:cubicBezTo>
                  <a:cubicBezTo>
                    <a:pt x="335" y="0"/>
                    <a:pt x="335" y="0"/>
                    <a:pt x="335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eorgia" pitchFamily="18" charset="0"/>
              </a:endParaRPr>
            </a:p>
          </p:txBody>
        </p:sp>
        <p:sp>
          <p:nvSpPr>
            <p:cNvPr id="44" name="Oval 47"/>
            <p:cNvSpPr/>
            <p:nvPr/>
          </p:nvSpPr>
          <p:spPr bwMode="ltGray">
            <a:xfrm>
              <a:off x="6212693" y="3321157"/>
              <a:ext cx="1358424" cy="93229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Montserrat" panose="020B0604020202020204" charset="0"/>
                </a:rPr>
                <a:t>De quoi traitent </a:t>
              </a:r>
            </a:p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Montserrat" panose="020B0604020202020204" charset="0"/>
                </a:rPr>
                <a:t>les projets reçus ?</a:t>
              </a:r>
            </a:p>
            <a:p>
              <a:pPr algn="ctr"/>
              <a:endParaRPr lang="en-US" sz="900" b="1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45" name="TextBox 48"/>
            <p:cNvSpPr txBox="1"/>
            <p:nvPr/>
          </p:nvSpPr>
          <p:spPr>
            <a:xfrm>
              <a:off x="7997143" y="3444232"/>
              <a:ext cx="1693677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fr-FR" sz="3200" b="1" dirty="0">
                  <a:solidFill>
                    <a:schemeClr val="bg1"/>
                  </a:solidFill>
                  <a:latin typeface="Montserrat" panose="020B0604020202020204" charset="0"/>
                </a:rPr>
                <a:t>PUBLICS CIBLES</a:t>
              </a:r>
            </a:p>
            <a:p>
              <a:endParaRPr lang="fr-FR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Vulnérabilité liée à l’âge (personnes âgées, nourrissons, enfants et adolescents)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Vulnérabilité sociale (migrants, bénéficiaires de mesures de protection sociale de l’enfance)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Situation de handicap</a:t>
              </a:r>
            </a:p>
            <a:p>
              <a:endParaRPr lang="en-US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</p:txBody>
        </p:sp>
        <p:sp>
          <p:nvSpPr>
            <p:cNvPr id="46" name="TextBox 49"/>
            <p:cNvSpPr txBox="1"/>
            <p:nvPr/>
          </p:nvSpPr>
          <p:spPr>
            <a:xfrm>
              <a:off x="4592365" y="3339061"/>
              <a:ext cx="1347034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fr-FR" sz="2800" b="1" dirty="0">
                  <a:solidFill>
                    <a:schemeClr val="bg1"/>
                  </a:solidFill>
                  <a:latin typeface="Montserrat" panose="020B0604020202020204" charset="0"/>
                </a:rPr>
                <a:t>PRESTATIONS NON REMBOURSABLES</a:t>
              </a:r>
            </a:p>
            <a:p>
              <a:endParaRPr lang="fr-FR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Psychologues, diététiciens, activité physique adaptée..</a:t>
              </a:r>
            </a:p>
            <a:p>
              <a:endParaRPr lang="en-US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</p:txBody>
        </p:sp>
        <p:sp>
          <p:nvSpPr>
            <p:cNvPr id="47" name="TextBox 50"/>
            <p:cNvSpPr txBox="1"/>
            <p:nvPr/>
          </p:nvSpPr>
          <p:spPr>
            <a:xfrm>
              <a:off x="6290395" y="2371120"/>
              <a:ext cx="1065171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Montserrat" panose="020B0604020202020204" charset="0"/>
                </a:rPr>
                <a:t>PATHOLOGIES &amp; INDICATIONS</a:t>
              </a:r>
            </a:p>
            <a:p>
              <a:pPr algn="ctr"/>
              <a:endParaRPr lang="fr-FR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Obésité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Cancer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Santé mentale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Santé bucco-dentaire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</p:txBody>
        </p:sp>
        <p:sp>
          <p:nvSpPr>
            <p:cNvPr id="48" name="TextBox 51"/>
            <p:cNvSpPr txBox="1"/>
            <p:nvPr/>
          </p:nvSpPr>
          <p:spPr>
            <a:xfrm>
              <a:off x="6046574" y="4502831"/>
              <a:ext cx="1502105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Montserrat" panose="020B0604020202020204" charset="0"/>
                </a:rPr>
                <a:t>MODALITÉS &amp; PRESTATIONS</a:t>
              </a:r>
            </a:p>
            <a:p>
              <a:pPr algn="ctr"/>
              <a:endParaRPr lang="fr-FR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Télémédecine / télésanté/numérique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Coordination (case management)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Soutien motivationnel</a:t>
              </a:r>
            </a:p>
            <a:p>
              <a:pPr marL="342900" indent="-34290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bg1"/>
                  </a:solidFill>
                  <a:latin typeface="Montserrat" panose="020B0604020202020204" charset="0"/>
                </a:rPr>
                <a:t>Information et éducation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82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3149807" y="7259670"/>
            <a:ext cx="5918678" cy="1736646"/>
            <a:chOff x="8313540" y="4772295"/>
            <a:chExt cx="2586823" cy="1413786"/>
          </a:xfrm>
          <a:solidFill>
            <a:schemeClr val="bg2"/>
          </a:solidFill>
        </p:grpSpPr>
        <p:sp>
          <p:nvSpPr>
            <p:cNvPr id="3" name="ZoneTexte 2"/>
            <p:cNvSpPr txBox="1"/>
            <p:nvPr/>
          </p:nvSpPr>
          <p:spPr>
            <a:xfrm>
              <a:off x="8313540" y="4772295"/>
              <a:ext cx="2586823" cy="1413786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 defTabSz="342900">
                <a:defRPr sz="1200" b="1">
                  <a:solidFill>
                    <a:srgbClr val="266B92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400" kern="1200" dirty="0">
                  <a:ea typeface="+mn-ea"/>
                  <a:cs typeface="+mn-cs"/>
                </a:rPr>
                <a:t>Stratégie nationale de santé sexuelle</a:t>
              </a:r>
            </a:p>
            <a:p>
              <a:pPr defTabSz="685800">
                <a:buClrTx/>
                <a:defRPr/>
              </a:pPr>
              <a:endParaRPr lang="fr-FR" sz="2400" kern="1200" dirty="0"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2400" kern="1200" dirty="0"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833062" y="5752254"/>
              <a:ext cx="1461619" cy="281878"/>
            </a:xfrm>
            <a:prstGeom prst="rect">
              <a:avLst/>
            </a:prstGeom>
            <a:solidFill>
              <a:srgbClr val="266B92"/>
            </a:solidFill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 defTabSz="342900">
                <a:defRPr sz="825" b="0">
                  <a:solidFill>
                    <a:prstClr val="white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650" kern="1200" dirty="0">
                  <a:ea typeface="+mn-ea"/>
                  <a:cs typeface="+mn-cs"/>
                </a:rPr>
                <a:t>Centres de santé sexuelle</a:t>
              </a: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145233" y="2548625"/>
            <a:ext cx="5897770" cy="1736646"/>
            <a:chOff x="5517788" y="230669"/>
            <a:chExt cx="2466842" cy="1157764"/>
          </a:xfrm>
        </p:grpSpPr>
        <p:sp>
          <p:nvSpPr>
            <p:cNvPr id="9" name="ZoneTexte 8"/>
            <p:cNvSpPr txBox="1"/>
            <p:nvPr/>
          </p:nvSpPr>
          <p:spPr>
            <a:xfrm>
              <a:off x="5517788" y="230669"/>
              <a:ext cx="2466842" cy="1157764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400" kern="1200" dirty="0">
                  <a:solidFill>
                    <a:srgbClr val="266B92"/>
                  </a:solidFill>
                  <a:ea typeface="+mn-ea"/>
                  <a:cs typeface="+mn-cs"/>
                </a:rPr>
                <a:t>Stratégie nationale de prévention et de protection de l’enfance 2020-2022</a:t>
              </a:r>
            </a:p>
            <a:p>
              <a:pPr defTabSz="685800">
                <a:buClrTx/>
                <a:defRPr/>
              </a:pPr>
              <a:endParaRPr lang="fr-FR" sz="2400" kern="1200" dirty="0">
                <a:solidFill>
                  <a:srgbClr val="266B92"/>
                </a:solidFill>
                <a:ea typeface="+mn-ea"/>
                <a:cs typeface="+mn-cs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936524" y="1086320"/>
              <a:ext cx="741256" cy="230833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650" b="0" kern="1200" dirty="0">
                  <a:solidFill>
                    <a:prstClr val="white"/>
                  </a:solidFill>
                  <a:ea typeface="+mn-ea"/>
                  <a:cs typeface="+mn-cs"/>
                </a:rPr>
                <a:t>ASE Vabres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868615" y="1104722"/>
              <a:ext cx="735925" cy="230833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65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Pegase</a:t>
              </a:r>
              <a:endParaRPr lang="fr-FR" sz="1650" b="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10498236" y="6948392"/>
            <a:ext cx="5288560" cy="2145268"/>
            <a:chOff x="4540453" y="3376515"/>
            <a:chExt cx="3525706" cy="1430179"/>
          </a:xfrm>
        </p:grpSpPr>
        <p:sp>
          <p:nvSpPr>
            <p:cNvPr id="15" name="ZoneTexte 14"/>
            <p:cNvSpPr txBox="1"/>
            <p:nvPr/>
          </p:nvSpPr>
          <p:spPr>
            <a:xfrm>
              <a:off x="4540453" y="3376515"/>
              <a:ext cx="3525706" cy="1430179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3000" kern="1200" dirty="0">
                  <a:solidFill>
                    <a:srgbClr val="266B92"/>
                  </a:solidFill>
                  <a:ea typeface="+mn-ea"/>
                  <a:cs typeface="+mn-cs"/>
                </a:rPr>
                <a:t>Feuille de route santé mentale</a:t>
              </a: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4725421" y="4136013"/>
              <a:ext cx="3000358" cy="618907"/>
              <a:chOff x="4725237" y="3829350"/>
              <a:chExt cx="3000358" cy="618907"/>
            </a:xfrm>
            <a:solidFill>
              <a:schemeClr val="accent3"/>
            </a:solidFill>
          </p:grpSpPr>
          <p:sp>
            <p:nvSpPr>
              <p:cNvPr id="23" name="ZoneTexte 22"/>
              <p:cNvSpPr txBox="1"/>
              <p:nvPr/>
            </p:nvSpPr>
            <p:spPr>
              <a:xfrm>
                <a:off x="6142481" y="4202036"/>
                <a:ext cx="1249501" cy="2462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200" b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Passport</a:t>
                </a:r>
                <a:r>
                  <a:rPr lang="fr-FR" sz="180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 BP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553225" y="3835025"/>
                <a:ext cx="2172370" cy="2462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Microstructure post </a:t>
                </a: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covid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4727236" y="3829350"/>
                <a:ext cx="639023" cy="2462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200" b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DSPP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725237" y="4202036"/>
                <a:ext cx="1320162" cy="2462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200" b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SPA </a:t>
                </a:r>
                <a:r>
                  <a:rPr lang="fr-FR" sz="180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Depress</a:t>
                </a:r>
                <a:endParaRPr lang="fr-FR" sz="180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ZoneTexte 27"/>
          <p:cNvSpPr txBox="1"/>
          <p:nvPr/>
        </p:nvSpPr>
        <p:spPr>
          <a:xfrm>
            <a:off x="5430221" y="6063500"/>
            <a:ext cx="1259691" cy="369332"/>
          </a:xfrm>
          <a:prstGeom prst="rect">
            <a:avLst/>
          </a:prstGeom>
          <a:solidFill>
            <a:srgbClr val="37ADB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fr-FR" sz="1800" b="0" kern="1200" dirty="0">
                <a:solidFill>
                  <a:prstClr val="white"/>
                </a:solidFill>
                <a:ea typeface="+mn-ea"/>
                <a:cs typeface="+mn-cs"/>
              </a:rPr>
              <a:t>TSLA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14079" y="4622728"/>
            <a:ext cx="5928924" cy="2043113"/>
          </a:xfrm>
          <a:prstGeom prst="roundRect">
            <a:avLst/>
          </a:prstGeom>
          <a:noFill/>
          <a:ln>
            <a:solidFill>
              <a:srgbClr val="266B9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fr-FR" kern="1200" dirty="0">
                <a:solidFill>
                  <a:srgbClr val="266B92"/>
                </a:solidFill>
                <a:ea typeface="+mn-ea"/>
                <a:cs typeface="+mn-cs"/>
              </a:rPr>
              <a:t>Stratégie nationale pour l’autisme au sein des troubles neuro-développement (TND) 2018-2022</a:t>
            </a:r>
          </a:p>
          <a:p>
            <a:pPr defTabSz="685800">
              <a:buClrTx/>
              <a:defRPr/>
            </a:pPr>
            <a:endParaRPr lang="fr-FR" kern="1200" dirty="0">
              <a:solidFill>
                <a:srgbClr val="266B92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fr-FR" sz="1800" kern="1200" dirty="0">
              <a:solidFill>
                <a:srgbClr val="266B92"/>
              </a:solidFill>
              <a:ea typeface="+mn-ea"/>
              <a:cs typeface="+mn-cs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7533086" y="9238940"/>
            <a:ext cx="3644240" cy="1225868"/>
            <a:chOff x="9856520" y="1576629"/>
            <a:chExt cx="1819133" cy="952894"/>
          </a:xfrm>
        </p:grpSpPr>
        <p:sp>
          <p:nvSpPr>
            <p:cNvPr id="8" name="ZoneTexte 10"/>
            <p:cNvSpPr txBox="1"/>
            <p:nvPr/>
          </p:nvSpPr>
          <p:spPr>
            <a:xfrm>
              <a:off x="9856520" y="1576629"/>
              <a:ext cx="1819133" cy="952894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100" kern="1200" dirty="0">
                  <a:solidFill>
                    <a:srgbClr val="266B92"/>
                  </a:solidFill>
                  <a:ea typeface="+mn-ea"/>
                  <a:cs typeface="+mn-cs"/>
                </a:rPr>
                <a:t>Les 1000 premiers jours de l’enfant</a:t>
              </a:r>
              <a:endParaRPr lang="fr-FR" sz="24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2400" kern="1200" dirty="0">
                <a:solidFill>
                  <a:srgbClr val="266B92"/>
                </a:solidFill>
                <a:ea typeface="+mn-ea"/>
                <a:cs typeface="+mn-cs"/>
              </a:endParaRPr>
            </a:p>
          </p:txBody>
        </p:sp>
        <p:grpSp>
          <p:nvGrpSpPr>
            <p:cNvPr id="84" name="Groupe 83"/>
            <p:cNvGrpSpPr/>
            <p:nvPr/>
          </p:nvGrpSpPr>
          <p:grpSpPr>
            <a:xfrm>
              <a:off x="9954106" y="2178802"/>
              <a:ext cx="1562785" cy="294972"/>
              <a:chOff x="3325622" y="2011326"/>
              <a:chExt cx="1602292" cy="294972"/>
            </a:xfrm>
            <a:solidFill>
              <a:schemeClr val="accent3"/>
            </a:solidFill>
          </p:grpSpPr>
          <p:sp>
            <p:nvSpPr>
              <p:cNvPr id="13" name="ZoneTexte 12"/>
              <p:cNvSpPr txBox="1"/>
              <p:nvPr/>
            </p:nvSpPr>
            <p:spPr>
              <a:xfrm>
                <a:off x="3325622" y="2019208"/>
                <a:ext cx="591764" cy="287090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COPA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397264" y="2011326"/>
                <a:ext cx="530650" cy="287090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HGO</a:t>
                </a:r>
              </a:p>
            </p:txBody>
          </p:sp>
        </p:grpSp>
      </p:grpSp>
      <p:grpSp>
        <p:nvGrpSpPr>
          <p:cNvPr id="86" name="Groupe 85"/>
          <p:cNvGrpSpPr/>
          <p:nvPr/>
        </p:nvGrpSpPr>
        <p:grpSpPr>
          <a:xfrm>
            <a:off x="17668441" y="10766193"/>
            <a:ext cx="3508886" cy="2145269"/>
            <a:chOff x="9851193" y="3289207"/>
            <a:chExt cx="2285700" cy="1430179"/>
          </a:xfrm>
          <a:solidFill>
            <a:schemeClr val="bg2"/>
          </a:solidFill>
        </p:grpSpPr>
        <p:sp>
          <p:nvSpPr>
            <p:cNvPr id="7" name="ZoneTexte 6"/>
            <p:cNvSpPr txBox="1"/>
            <p:nvPr/>
          </p:nvSpPr>
          <p:spPr>
            <a:xfrm>
              <a:off x="9851193" y="3289207"/>
              <a:ext cx="2285700" cy="1430179"/>
            </a:xfrm>
            <a:prstGeom prst="roundRect">
              <a:avLst/>
            </a:prstGeom>
            <a:noFill/>
            <a:ln w="3175">
              <a:solidFill>
                <a:srgbClr val="266B92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100" kern="1200" dirty="0">
                  <a:solidFill>
                    <a:srgbClr val="266B92"/>
                  </a:solidFill>
                </a:rPr>
                <a:t>Plan priorité prévention 2018-2022</a:t>
              </a:r>
            </a:p>
            <a:p>
              <a:pPr defTabSz="685800">
                <a:buClrTx/>
                <a:defRPr/>
              </a:pPr>
              <a:endParaRPr lang="fr-FR" sz="2400" kern="1200" dirty="0">
                <a:solidFill>
                  <a:srgbClr val="266B92"/>
                </a:solidFill>
              </a:endParaRPr>
            </a:p>
            <a:p>
              <a:pPr defTabSz="685800">
                <a:buClrTx/>
                <a:defRPr/>
              </a:pPr>
              <a:endParaRPr lang="fr-FR" sz="2700" kern="1200" dirty="0">
                <a:solidFill>
                  <a:srgbClr val="266B92"/>
                </a:solidFill>
              </a:endParaRPr>
            </a:p>
            <a:p>
              <a:pPr defTabSz="685800">
                <a:buClrTx/>
                <a:defRPr/>
              </a:pPr>
              <a:endParaRPr lang="fr-FR" sz="2700" kern="1200" dirty="0">
                <a:solidFill>
                  <a:srgbClr val="266B92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0232973" y="3947640"/>
              <a:ext cx="1497516" cy="230833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65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Depist</a:t>
              </a:r>
              <a:r>
                <a:rPr lang="fr-FR" sz="1650" b="0" kern="1200" dirty="0">
                  <a:solidFill>
                    <a:prstClr val="white"/>
                  </a:solidFill>
                  <a:ea typeface="+mn-ea"/>
                  <a:cs typeface="+mn-cs"/>
                </a:rPr>
                <a:t> C Pharma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0232973" y="4342174"/>
              <a:ext cx="1588336" cy="230833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650" b="0" kern="1200" dirty="0">
                  <a:solidFill>
                    <a:prstClr val="white"/>
                  </a:solidFill>
                  <a:ea typeface="+mn-ea"/>
                  <a:cs typeface="+mn-cs"/>
                </a:rPr>
                <a:t>VHC Test and </a:t>
              </a:r>
              <a:r>
                <a:rPr lang="fr-FR" sz="165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treat</a:t>
              </a:r>
              <a:endParaRPr lang="fr-FR" sz="1650" b="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085157" y="9413089"/>
            <a:ext cx="7209510" cy="3779759"/>
            <a:chOff x="150963" y="1244525"/>
            <a:chExt cx="4806340" cy="2519839"/>
          </a:xfrm>
        </p:grpSpPr>
        <p:sp>
          <p:nvSpPr>
            <p:cNvPr id="2" name="ZoneTexte 1"/>
            <p:cNvSpPr txBox="1"/>
            <p:nvPr/>
          </p:nvSpPr>
          <p:spPr>
            <a:xfrm>
              <a:off x="150963" y="1244525"/>
              <a:ext cx="4806340" cy="2519839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3000" kern="1200" dirty="0">
                  <a:solidFill>
                    <a:srgbClr val="266B92"/>
                  </a:solidFill>
                  <a:ea typeface="+mn-ea"/>
                  <a:cs typeface="+mn-cs"/>
                </a:rPr>
                <a:t>Stratégie « Vieillir en bonne santé  »</a:t>
              </a: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42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4200" kern="1200" dirty="0">
                <a:solidFill>
                  <a:prstClr val="white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420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270261" y="1978292"/>
              <a:ext cx="4336406" cy="1362632"/>
              <a:chOff x="-48890" y="3060457"/>
              <a:chExt cx="4371055" cy="1491022"/>
            </a:xfrm>
          </p:grpSpPr>
          <p:sp>
            <p:nvSpPr>
              <p:cNvPr id="58" name="ZoneTexte 57"/>
              <p:cNvSpPr txBox="1"/>
              <p:nvPr/>
            </p:nvSpPr>
            <p:spPr>
              <a:xfrm>
                <a:off x="1446" y="3074419"/>
                <a:ext cx="777783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ADMR</a:t>
                </a: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2796907" y="4265936"/>
                <a:ext cx="706447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DRAD</a:t>
                </a: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-13395" y="3507098"/>
                <a:ext cx="1218913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TOKTOKDOC</a:t>
                </a: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1705149" y="3885402"/>
                <a:ext cx="940914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Iatroprev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1283287" y="3486086"/>
                <a:ext cx="639955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LENA</a:t>
                </a: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2027459" y="3476588"/>
                <a:ext cx="706793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RSMO</a:t>
                </a: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2837542" y="3060457"/>
                <a:ext cx="998022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DNUT PDL</a:t>
                </a: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-48890" y="3885402"/>
                <a:ext cx="1652155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Parcours </a:t>
                </a: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nutri’Age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2796907" y="3462331"/>
                <a:ext cx="905775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Passcog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848569" y="3087583"/>
                <a:ext cx="968547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Optimed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3567768" y="4263633"/>
                <a:ext cx="658867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ILDYS</a:t>
                </a: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-33765" y="4282058"/>
                <a:ext cx="1770290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Buccodentaire Cher</a:t>
                </a: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2723435" y="3883179"/>
                <a:ext cx="790838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UFSBD</a:t>
                </a: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3571340" y="3863362"/>
                <a:ext cx="750825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SBDM</a:t>
                </a: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1791809" y="4282058"/>
                <a:ext cx="964474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Octave</a:t>
                </a: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1917498" y="3086570"/>
                <a:ext cx="827842" cy="269421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Psycog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" name="Groupe 88"/>
          <p:cNvGrpSpPr/>
          <p:nvPr/>
        </p:nvGrpSpPr>
        <p:grpSpPr>
          <a:xfrm>
            <a:off x="4883855" y="-28104"/>
            <a:ext cx="15193554" cy="1686846"/>
            <a:chOff x="-962778" y="-4673"/>
            <a:chExt cx="10639931" cy="1033893"/>
          </a:xfrm>
          <a:solidFill>
            <a:srgbClr val="266B92"/>
          </a:solidFill>
        </p:grpSpPr>
        <p:sp>
          <p:nvSpPr>
            <p:cNvPr id="90" name="ZoneTexte 89"/>
            <p:cNvSpPr txBox="1"/>
            <p:nvPr/>
          </p:nvSpPr>
          <p:spPr>
            <a:xfrm>
              <a:off x="-31162" y="633074"/>
              <a:ext cx="9175160" cy="396146"/>
            </a:xfrm>
            <a:prstGeom prst="rect">
              <a:avLst/>
            </a:prstGeom>
            <a:noFill/>
            <a:ln cmpd="dbl">
              <a:noFill/>
              <a:prstDash val="sysDash"/>
              <a:rou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fr-FR" sz="3600" b="1" kern="1200" dirty="0">
                  <a:solidFill>
                    <a:srgbClr val="FF812A"/>
                  </a:solidFill>
                  <a:latin typeface="Century Gothic"/>
                  <a:cs typeface="Century Gothic"/>
                </a:rPr>
                <a:t>Priorités gouvernementales: nouvelles  organisations</a:t>
              </a:r>
            </a:p>
          </p:txBody>
        </p:sp>
        <p:sp>
          <p:nvSpPr>
            <p:cNvPr id="91" name="Rectangle avec coins rognés en diagonale 90"/>
            <p:cNvSpPr/>
            <p:nvPr/>
          </p:nvSpPr>
          <p:spPr>
            <a:xfrm>
              <a:off x="-962777" y="-4673"/>
              <a:ext cx="10106775" cy="607847"/>
            </a:xfrm>
            <a:prstGeom prst="snip2Diag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fr-FR" sz="4800" b="1" kern="1200" dirty="0">
                  <a:solidFill>
                    <a:prstClr val="white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Projets Article 51</a:t>
              </a:r>
            </a:p>
          </p:txBody>
        </p:sp>
        <p:cxnSp>
          <p:nvCxnSpPr>
            <p:cNvPr id="92" name="Connecteur droit 91"/>
            <p:cNvCxnSpPr/>
            <p:nvPr/>
          </p:nvCxnSpPr>
          <p:spPr>
            <a:xfrm>
              <a:off x="-962778" y="1006985"/>
              <a:ext cx="10639931" cy="0"/>
            </a:xfrm>
            <a:prstGeom prst="line">
              <a:avLst/>
            </a:prstGeom>
            <a:grpFill/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9209340" y="2607330"/>
            <a:ext cx="3742504" cy="4084260"/>
            <a:chOff x="4250007" y="1001516"/>
            <a:chExt cx="2040874" cy="2722840"/>
          </a:xfrm>
        </p:grpSpPr>
        <p:sp>
          <p:nvSpPr>
            <p:cNvPr id="12" name="ZoneTexte 11"/>
            <p:cNvSpPr txBox="1"/>
            <p:nvPr/>
          </p:nvSpPr>
          <p:spPr>
            <a:xfrm>
              <a:off x="4250007" y="1001516"/>
              <a:ext cx="2040874" cy="2722840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800" kern="1200" dirty="0">
                  <a:solidFill>
                    <a:srgbClr val="266B92"/>
                  </a:solidFill>
                  <a:ea typeface="+mn-ea"/>
                  <a:cs typeface="+mn-cs"/>
                </a:rPr>
                <a:t>Feuille de route obésité</a:t>
              </a: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</p:txBody>
        </p:sp>
        <p:grpSp>
          <p:nvGrpSpPr>
            <p:cNvPr id="77" name="Groupe 76"/>
            <p:cNvGrpSpPr/>
            <p:nvPr/>
          </p:nvGrpSpPr>
          <p:grpSpPr>
            <a:xfrm>
              <a:off x="4327204" y="2060482"/>
              <a:ext cx="1926205" cy="1417678"/>
              <a:chOff x="4536305" y="1781217"/>
              <a:chExt cx="1926205" cy="1527998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4554025" y="1781217"/>
                <a:ext cx="933127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Obepar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539525" y="2197775"/>
                <a:ext cx="922985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TOPASE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4536305" y="2210607"/>
                <a:ext cx="951032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Pralimap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5532491" y="2629203"/>
                <a:ext cx="726499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PACO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5521237" y="1808637"/>
                <a:ext cx="734460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rPr>
                  <a:t>EMNO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583001" y="3043833"/>
                <a:ext cx="933981" cy="265382"/>
              </a:xfrm>
              <a:prstGeom prst="rect">
                <a:avLst/>
              </a:prstGeom>
              <a:solidFill>
                <a:srgbClr val="37ADB9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1800" b="0" kern="1200" dirty="0" err="1">
                    <a:solidFill>
                      <a:prstClr val="white"/>
                    </a:solidFill>
                    <a:ea typeface="+mn-ea"/>
                    <a:cs typeface="+mn-cs"/>
                  </a:rPr>
                  <a:t>Baria'Up</a:t>
                </a:r>
                <a:endParaRPr lang="fr-FR" sz="1800" b="0" kern="1200" dirty="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85" name="ZoneTexte 84"/>
            <p:cNvSpPr txBox="1"/>
            <p:nvPr/>
          </p:nvSpPr>
          <p:spPr>
            <a:xfrm>
              <a:off x="4347957" y="2824675"/>
              <a:ext cx="938142" cy="246221"/>
            </a:xfrm>
            <a:prstGeom prst="rect">
              <a:avLst/>
            </a:prstGeom>
            <a:solidFill>
              <a:srgbClr val="266B92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Obepedia</a:t>
              </a:r>
              <a:endParaRPr lang="fr-FR" sz="1800" b="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6958383" y="2657962"/>
            <a:ext cx="4346438" cy="3711653"/>
            <a:chOff x="10037807" y="4342814"/>
            <a:chExt cx="2897625" cy="2133285"/>
          </a:xfrm>
        </p:grpSpPr>
        <p:grpSp>
          <p:nvGrpSpPr>
            <p:cNvPr id="47" name="Groupe 46"/>
            <p:cNvGrpSpPr/>
            <p:nvPr/>
          </p:nvGrpSpPr>
          <p:grpSpPr>
            <a:xfrm>
              <a:off x="10037807" y="4342814"/>
              <a:ext cx="2897625" cy="2133285"/>
              <a:chOff x="11033004" y="4275466"/>
              <a:chExt cx="2897625" cy="2133285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11033004" y="4275466"/>
                <a:ext cx="2897625" cy="2133285"/>
              </a:xfrm>
              <a:prstGeom prst="roundRect">
                <a:avLst/>
              </a:prstGeom>
              <a:noFill/>
              <a:ln>
                <a:solidFill>
                  <a:srgbClr val="266B92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3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2800" kern="1200" dirty="0">
                    <a:solidFill>
                      <a:srgbClr val="266B92"/>
                    </a:solidFill>
                    <a:ea typeface="+mn-ea"/>
                    <a:cs typeface="+mn-cs"/>
                  </a:rPr>
                  <a:t>Ma santé 2022 / Pertinence</a:t>
                </a:r>
              </a:p>
              <a:p>
                <a:pPr defTabSz="685800">
                  <a:buClrTx/>
                  <a:defRPr/>
                </a:pPr>
                <a:endParaRPr lang="fr-FR" sz="28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40" name="Groupe 39"/>
              <p:cNvGrpSpPr/>
              <p:nvPr/>
            </p:nvGrpSpPr>
            <p:grpSpPr>
              <a:xfrm>
                <a:off x="11052475" y="4993994"/>
                <a:ext cx="2666122" cy="1268890"/>
                <a:chOff x="10949377" y="5587668"/>
                <a:chExt cx="2666122" cy="1285784"/>
              </a:xfrm>
            </p:grpSpPr>
            <p:grpSp>
              <p:nvGrpSpPr>
                <p:cNvPr id="81" name="Groupe 80"/>
                <p:cNvGrpSpPr/>
                <p:nvPr/>
              </p:nvGrpSpPr>
              <p:grpSpPr>
                <a:xfrm>
                  <a:off x="10949377" y="5587668"/>
                  <a:ext cx="2666122" cy="1285784"/>
                  <a:chOff x="7139449" y="6288258"/>
                  <a:chExt cx="2274250" cy="1285784"/>
                </a:xfrm>
                <a:solidFill>
                  <a:schemeClr val="accent3"/>
                </a:solidFill>
              </p:grpSpPr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7557440" y="6288258"/>
                    <a:ext cx="888398" cy="215101"/>
                  </a:xfrm>
                  <a:prstGeom prst="rect">
                    <a:avLst/>
                  </a:prstGeom>
                  <a:solidFill>
                    <a:srgbClr val="37ADB9"/>
                  </a:solidFill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4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lvl1pPr>
                  </a:lstStyle>
                  <a:p>
                    <a:pPr defTabSz="685800">
                      <a:buClrTx/>
                      <a:defRPr/>
                    </a:pPr>
                    <a:r>
                      <a:rPr lang="fr-FR" sz="1800" b="0" kern="1200" dirty="0">
                        <a:solidFill>
                          <a:prstClr val="white"/>
                        </a:solidFill>
                        <a:ea typeface="+mn-ea"/>
                        <a:cs typeface="+mn-cs"/>
                      </a:rPr>
                      <a:t>OPTIMED</a:t>
                    </a:r>
                  </a:p>
                </p:txBody>
              </p:sp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8540280" y="7358941"/>
                    <a:ext cx="873419" cy="215101"/>
                  </a:xfrm>
                  <a:prstGeom prst="rect">
                    <a:avLst/>
                  </a:prstGeom>
                  <a:solidFill>
                    <a:srgbClr val="37ADB9"/>
                  </a:solidFill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4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lvl1pPr>
                  </a:lstStyle>
                  <a:p>
                    <a:pPr defTabSz="685800">
                      <a:buClrTx/>
                      <a:defRPr/>
                    </a:pPr>
                    <a:r>
                      <a:rPr lang="fr-FR" sz="1800" b="0" kern="1200" dirty="0">
                        <a:solidFill>
                          <a:prstClr val="white"/>
                        </a:solidFill>
                        <a:ea typeface="+mn-ea"/>
                        <a:cs typeface="+mn-cs"/>
                      </a:rPr>
                      <a:t>OCTAVE</a:t>
                    </a:r>
                  </a:p>
                </p:txBody>
              </p: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8536111" y="6306741"/>
                    <a:ext cx="855387" cy="215101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4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lvl1pPr>
                  </a:lstStyle>
                  <a:p>
                    <a:pPr defTabSz="685800">
                      <a:buClrTx/>
                      <a:defRPr/>
                    </a:pPr>
                    <a:r>
                      <a:rPr lang="fr-FR" sz="1800" b="0" kern="1200" dirty="0">
                        <a:solidFill>
                          <a:prstClr val="white"/>
                        </a:solidFill>
                        <a:ea typeface="+mn-ea"/>
                        <a:cs typeface="+mn-cs"/>
                      </a:rPr>
                      <a:t>MEDISIS</a:t>
                    </a:r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7139449" y="6651471"/>
                    <a:ext cx="1151898" cy="215101"/>
                  </a:xfrm>
                  <a:prstGeom prst="rect">
                    <a:avLst/>
                  </a:prstGeom>
                  <a:solidFill>
                    <a:srgbClr val="37ADB9"/>
                  </a:solidFill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4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lvl1pPr>
                  </a:lstStyle>
                  <a:p>
                    <a:pPr defTabSz="685800">
                      <a:buClrTx/>
                      <a:defRPr/>
                    </a:pPr>
                    <a:r>
                      <a:rPr lang="fr-FR" sz="1800" b="0" kern="1200" dirty="0">
                        <a:solidFill>
                          <a:prstClr val="white"/>
                        </a:solidFill>
                        <a:ea typeface="+mn-ea"/>
                        <a:cs typeface="+mn-cs"/>
                      </a:rPr>
                      <a:t>Cataracte</a:t>
                    </a:r>
                  </a:p>
                </p:txBody>
              </p:sp>
              <p:sp>
                <p:nvSpPr>
                  <p:cNvPr id="98" name="ZoneTexte 97"/>
                  <p:cNvSpPr txBox="1"/>
                  <p:nvPr/>
                </p:nvSpPr>
                <p:spPr>
                  <a:xfrm>
                    <a:off x="8558312" y="6306741"/>
                    <a:ext cx="855387" cy="215101"/>
                  </a:xfrm>
                  <a:prstGeom prst="rect">
                    <a:avLst/>
                  </a:prstGeom>
                  <a:solidFill>
                    <a:srgbClr val="37ADB9"/>
                  </a:solidFill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4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lvl1pPr>
                  </a:lstStyle>
                  <a:p>
                    <a:pPr defTabSz="685800">
                      <a:buClrTx/>
                      <a:defRPr/>
                    </a:pPr>
                    <a:r>
                      <a:rPr lang="fr-FR" sz="1800" b="0" kern="1200" dirty="0">
                        <a:solidFill>
                          <a:prstClr val="white"/>
                        </a:solidFill>
                        <a:ea typeface="+mn-ea"/>
                        <a:cs typeface="+mn-cs"/>
                      </a:rPr>
                      <a:t>MEDISIS</a:t>
                    </a:r>
                  </a:p>
                </p:txBody>
              </p:sp>
            </p:grpSp>
            <p:sp>
              <p:nvSpPr>
                <p:cNvPr id="93" name="ZoneTexte 92"/>
                <p:cNvSpPr txBox="1"/>
                <p:nvPr/>
              </p:nvSpPr>
              <p:spPr>
                <a:xfrm>
                  <a:off x="12428817" y="5950776"/>
                  <a:ext cx="1160657" cy="215101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dirty="0">
                      <a:solidFill>
                        <a:prstClr val="white"/>
                      </a:solidFill>
                    </a:rPr>
                    <a:t>I</a:t>
                  </a:r>
                  <a:r>
                    <a:rPr lang="fr-FR" sz="1800" b="0" kern="1200" dirty="0" err="1">
                      <a:solidFill>
                        <a:prstClr val="white"/>
                      </a:solidFill>
                    </a:rPr>
                    <a:t>atroprev</a:t>
                  </a:r>
                  <a:endParaRPr lang="fr-FR" sz="1800" b="0" kern="12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8" name="ZoneTexte 87"/>
            <p:cNvSpPr txBox="1"/>
            <p:nvPr/>
          </p:nvSpPr>
          <p:spPr>
            <a:xfrm>
              <a:off x="10210802" y="5771830"/>
              <a:ext cx="1207625" cy="212275"/>
            </a:xfrm>
            <a:prstGeom prst="rect">
              <a:avLst/>
            </a:prstGeom>
            <a:solidFill>
              <a:srgbClr val="266B92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Biosimilaires</a:t>
              </a:r>
              <a:endParaRPr lang="fr-FR" sz="1800" b="0" kern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11546752" y="5771830"/>
              <a:ext cx="1176648" cy="212275"/>
            </a:xfrm>
            <a:prstGeom prst="rect">
              <a:avLst/>
            </a:prstGeom>
            <a:solidFill>
              <a:srgbClr val="266B92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>
                  <a:solidFill>
                    <a:prstClr val="white"/>
                  </a:solidFill>
                  <a:ea typeface="+mn-ea"/>
                  <a:cs typeface="+mn-cs"/>
                </a:rPr>
                <a:t>Liste en sus</a:t>
              </a:r>
            </a:p>
          </p:txBody>
        </p:sp>
      </p:grpSp>
      <p:sp>
        <p:nvSpPr>
          <p:cNvPr id="96" name="ZoneTexte 95"/>
          <p:cNvSpPr txBox="1"/>
          <p:nvPr/>
        </p:nvSpPr>
        <p:spPr>
          <a:xfrm>
            <a:off x="19816233" y="1"/>
            <a:ext cx="1523498" cy="923330"/>
          </a:xfrm>
          <a:prstGeom prst="rect">
            <a:avLst/>
          </a:prstGeom>
          <a:solidFill>
            <a:srgbClr val="37ADB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fr-FR" sz="1800" b="0" kern="1200" dirty="0">
                <a:solidFill>
                  <a:prstClr val="white"/>
                </a:solidFill>
                <a:ea typeface="+mn-ea"/>
                <a:cs typeface="+mn-cs"/>
              </a:rPr>
              <a:t>Projet à l’initiative des acteurs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19839042" y="1316563"/>
            <a:ext cx="1500688" cy="600164"/>
          </a:xfrm>
          <a:prstGeom prst="rect">
            <a:avLst/>
          </a:prstGeom>
          <a:solidFill>
            <a:srgbClr val="266B9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fr-FR" sz="1650" b="0" kern="1200" dirty="0">
                <a:solidFill>
                  <a:prstClr val="white"/>
                </a:solidFill>
                <a:ea typeface="+mn-ea"/>
                <a:cs typeface="+mn-cs"/>
              </a:rPr>
              <a:t>Initiative ministérielle</a:t>
            </a:r>
          </a:p>
        </p:txBody>
      </p:sp>
      <p:grpSp>
        <p:nvGrpSpPr>
          <p:cNvPr id="127" name="Groupe 126"/>
          <p:cNvGrpSpPr/>
          <p:nvPr/>
        </p:nvGrpSpPr>
        <p:grpSpPr>
          <a:xfrm>
            <a:off x="17417189" y="6838298"/>
            <a:ext cx="3797770" cy="2145269"/>
            <a:chOff x="5782712" y="1316910"/>
            <a:chExt cx="2064090" cy="1616581"/>
          </a:xfrm>
        </p:grpSpPr>
        <p:sp>
          <p:nvSpPr>
            <p:cNvPr id="129" name="ZoneTexte 128"/>
            <p:cNvSpPr txBox="1"/>
            <p:nvPr/>
          </p:nvSpPr>
          <p:spPr>
            <a:xfrm>
              <a:off x="5782712" y="1316910"/>
              <a:ext cx="2064090" cy="1616581"/>
            </a:xfrm>
            <a:prstGeom prst="roundRect">
              <a:avLst/>
            </a:prstGeom>
            <a:noFill/>
            <a:ln>
              <a:solidFill>
                <a:srgbClr val="266B92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2100" kern="1200" dirty="0">
                  <a:solidFill>
                    <a:srgbClr val="266B92"/>
                  </a:solidFill>
                  <a:ea typeface="+mn-ea"/>
                  <a:cs typeface="+mn-cs"/>
                </a:rPr>
                <a:t>Plan national de mobilisation contre les addictions 2018-2022</a:t>
              </a:r>
            </a:p>
            <a:p>
              <a:pPr defTabSz="685800">
                <a:buClrTx/>
                <a:defRPr/>
              </a:pPr>
              <a:endParaRPr lang="fr-FR" sz="2700" kern="1200" dirty="0">
                <a:solidFill>
                  <a:srgbClr val="266B92"/>
                </a:solidFill>
                <a:ea typeface="+mn-ea"/>
                <a:cs typeface="+mn-cs"/>
              </a:endParaRPr>
            </a:p>
            <a:p>
              <a:pPr defTabSz="685800">
                <a:buClrTx/>
                <a:defRPr/>
              </a:pPr>
              <a:endParaRPr lang="fr-FR" sz="3000" kern="1200" dirty="0">
                <a:solidFill>
                  <a:srgbClr val="266B92"/>
                </a:solidFill>
                <a:ea typeface="+mn-ea"/>
                <a:cs typeface="+mn-cs"/>
              </a:endParaRP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969044" y="2252125"/>
              <a:ext cx="1762483" cy="487047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>
                  <a:solidFill>
                    <a:prstClr val="white"/>
                  </a:solidFill>
                  <a:ea typeface="+mn-ea"/>
                  <a:cs typeface="+mn-cs"/>
                </a:rPr>
                <a:t>Equipe </a:t>
              </a:r>
              <a:r>
                <a:rPr lang="fr-FR" sz="1800" b="0" kern="1200" dirty="0" err="1">
                  <a:solidFill>
                    <a:prstClr val="white"/>
                  </a:solidFill>
                  <a:ea typeface="+mn-ea"/>
                  <a:cs typeface="+mn-cs"/>
                </a:rPr>
                <a:t>Addict</a:t>
              </a:r>
              <a:r>
                <a:rPr lang="fr-FR" sz="1800" b="0" kern="1200" dirty="0">
                  <a:solidFill>
                    <a:prstClr val="white"/>
                  </a:solidFill>
                  <a:ea typeface="+mn-ea"/>
                  <a:cs typeface="+mn-cs"/>
                </a:rPr>
                <a:t> BFC, GE, IDF HDF,OCC</a:t>
              </a:r>
            </a:p>
          </p:txBody>
        </p:sp>
      </p:grpSp>
      <p:grpSp>
        <p:nvGrpSpPr>
          <p:cNvPr id="137" name="Groupe 136"/>
          <p:cNvGrpSpPr/>
          <p:nvPr/>
        </p:nvGrpSpPr>
        <p:grpSpPr>
          <a:xfrm>
            <a:off x="10583363" y="9833761"/>
            <a:ext cx="6265518" cy="2860356"/>
            <a:chOff x="5418840" y="2148033"/>
            <a:chExt cx="3751434" cy="1022015"/>
          </a:xfrm>
        </p:grpSpPr>
        <p:grpSp>
          <p:nvGrpSpPr>
            <p:cNvPr id="138" name="Groupe 137"/>
            <p:cNvGrpSpPr/>
            <p:nvPr/>
          </p:nvGrpSpPr>
          <p:grpSpPr>
            <a:xfrm>
              <a:off x="5418840" y="2148033"/>
              <a:ext cx="3751434" cy="1022015"/>
              <a:chOff x="3831007" y="1542303"/>
              <a:chExt cx="3751434" cy="1101545"/>
            </a:xfrm>
          </p:grpSpPr>
          <p:sp>
            <p:nvSpPr>
              <p:cNvPr id="140" name="ZoneTexte 139"/>
              <p:cNvSpPr txBox="1"/>
              <p:nvPr/>
            </p:nvSpPr>
            <p:spPr>
              <a:xfrm>
                <a:off x="3831007" y="1542303"/>
                <a:ext cx="3751434" cy="1101545"/>
              </a:xfrm>
              <a:prstGeom prst="roundRect">
                <a:avLst/>
              </a:prstGeom>
              <a:noFill/>
              <a:ln>
                <a:solidFill>
                  <a:srgbClr val="266B92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3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2400" kern="1200" dirty="0">
                    <a:solidFill>
                      <a:srgbClr val="266B92"/>
                    </a:solidFill>
                    <a:ea typeface="+mn-ea"/>
                    <a:cs typeface="+mn-cs"/>
                  </a:rPr>
                  <a:t>Stratégie </a:t>
                </a:r>
                <a:r>
                  <a:rPr lang="fr-FR" sz="2400" kern="1200" dirty="0" err="1">
                    <a:solidFill>
                      <a:srgbClr val="266B92"/>
                    </a:solidFill>
                    <a:ea typeface="+mn-ea"/>
                    <a:cs typeface="+mn-cs"/>
                  </a:rPr>
                  <a:t>décénale</a:t>
                </a:r>
                <a:r>
                  <a:rPr lang="fr-FR" sz="2400" kern="1200" dirty="0">
                    <a:solidFill>
                      <a:srgbClr val="266B92"/>
                    </a:solidFill>
                    <a:ea typeface="+mn-ea"/>
                    <a:cs typeface="+mn-cs"/>
                  </a:rPr>
                  <a:t> de lutte contre les cancers 2021-2030</a:t>
                </a:r>
                <a:endParaRPr lang="fr-FR" sz="2400" dirty="0">
                  <a:solidFill>
                    <a:srgbClr val="266B92"/>
                  </a:solidFill>
                </a:endParaRPr>
              </a:p>
              <a:p>
                <a:pPr defTabSz="685800">
                  <a:buClrTx/>
                  <a:defRPr/>
                </a:pPr>
                <a:endParaRPr lang="fr-FR" sz="24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41" name="Groupe 140"/>
              <p:cNvGrpSpPr/>
              <p:nvPr/>
            </p:nvGrpSpPr>
            <p:grpSpPr>
              <a:xfrm>
                <a:off x="3951464" y="2061983"/>
                <a:ext cx="3070932" cy="381518"/>
                <a:chOff x="3951464" y="2061983"/>
                <a:chExt cx="3070932" cy="381518"/>
              </a:xfrm>
            </p:grpSpPr>
            <p:sp>
              <p:nvSpPr>
                <p:cNvPr id="142" name="ZoneTexte 141"/>
                <p:cNvSpPr txBox="1"/>
                <p:nvPr/>
              </p:nvSpPr>
              <p:spPr>
                <a:xfrm>
                  <a:off x="3951464" y="2071135"/>
                  <a:ext cx="1385022" cy="142233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prstClr val="white"/>
                      </a:solidFill>
                      <a:ea typeface="+mn-ea"/>
                      <a:cs typeface="+mn-cs"/>
                    </a:rPr>
                    <a:t>APA </a:t>
                  </a:r>
                  <a:r>
                    <a:rPr lang="fr-FR" sz="1800" b="0" kern="1200" dirty="0" err="1">
                      <a:solidFill>
                        <a:prstClr val="white"/>
                      </a:solidFill>
                      <a:ea typeface="+mn-ea"/>
                      <a:cs typeface="+mn-cs"/>
                    </a:rPr>
                    <a:t>connect</a:t>
                  </a:r>
                  <a:endPara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ZoneTexte 143"/>
                <p:cNvSpPr txBox="1"/>
                <p:nvPr/>
              </p:nvSpPr>
              <p:spPr>
                <a:xfrm>
                  <a:off x="5438440" y="2061983"/>
                  <a:ext cx="1583956" cy="142233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srgbClr val="FFFFFF"/>
                      </a:solidFill>
                      <a:ea typeface="+mn-ea"/>
                      <a:cs typeface="+mn-cs"/>
                    </a:rPr>
                    <a:t>Thérapie orale</a:t>
                  </a:r>
                </a:p>
              </p:txBody>
            </p:sp>
            <p:sp>
              <p:nvSpPr>
                <p:cNvPr id="145" name="ZoneTexte 144"/>
                <p:cNvSpPr txBox="1"/>
                <p:nvPr/>
              </p:nvSpPr>
              <p:spPr>
                <a:xfrm>
                  <a:off x="3973766" y="2301268"/>
                  <a:ext cx="2118900" cy="142233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prstClr val="white"/>
                      </a:solidFill>
                      <a:ea typeface="+mn-ea"/>
                      <a:cs typeface="+mn-cs"/>
                    </a:rPr>
                    <a:t>Immunothérapie à domicile</a:t>
                  </a:r>
                </a:p>
              </p:txBody>
            </p:sp>
          </p:grpSp>
        </p:grpSp>
        <p:sp>
          <p:nvSpPr>
            <p:cNvPr id="139" name="ZoneTexte 138"/>
            <p:cNvSpPr txBox="1"/>
            <p:nvPr/>
          </p:nvSpPr>
          <p:spPr>
            <a:xfrm>
              <a:off x="7727318" y="2850873"/>
              <a:ext cx="1290875" cy="131964"/>
            </a:xfrm>
            <a:prstGeom prst="rect">
              <a:avLst/>
            </a:prstGeom>
            <a:solidFill>
              <a:srgbClr val="266B92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>
                  <a:solidFill>
                    <a:prstClr val="white"/>
                  </a:solidFill>
                  <a:ea typeface="+mn-ea"/>
                  <a:cs typeface="+mn-cs"/>
                </a:rPr>
                <a:t>EDS colectomie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3258507" y="2682688"/>
            <a:ext cx="3392314" cy="4048244"/>
            <a:chOff x="4733433" y="1313126"/>
            <a:chExt cx="1696157" cy="2024122"/>
          </a:xfrm>
        </p:grpSpPr>
        <p:grpSp>
          <p:nvGrpSpPr>
            <p:cNvPr id="45" name="Groupe 44"/>
            <p:cNvGrpSpPr/>
            <p:nvPr/>
          </p:nvGrpSpPr>
          <p:grpSpPr>
            <a:xfrm>
              <a:off x="4733433" y="1313126"/>
              <a:ext cx="1696157" cy="2024122"/>
              <a:chOff x="8012469" y="3175274"/>
              <a:chExt cx="2263173" cy="206171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8012469" y="3175274"/>
                <a:ext cx="2263173" cy="2061712"/>
              </a:xfrm>
              <a:prstGeom prst="roundRect">
                <a:avLst/>
              </a:prstGeom>
              <a:noFill/>
              <a:ln>
                <a:solidFill>
                  <a:srgbClr val="266B92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3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defTabSz="685800">
                  <a:buClrTx/>
                  <a:defRPr/>
                </a:pPr>
                <a:r>
                  <a:rPr lang="fr-FR" sz="2800" kern="1200" dirty="0">
                    <a:solidFill>
                      <a:srgbClr val="266B92"/>
                    </a:solidFill>
                    <a:ea typeface="+mn-ea"/>
                    <a:cs typeface="+mn-cs"/>
                  </a:rPr>
                  <a:t>Feuille de route handicap</a:t>
                </a: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  <a:p>
                <a:pPr defTabSz="685800">
                  <a:buClrTx/>
                  <a:defRPr/>
                </a:pPr>
                <a:endParaRPr lang="fr-FR" sz="3000" kern="1200" dirty="0">
                  <a:solidFill>
                    <a:srgbClr val="266B92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82" name="Groupe 81"/>
              <p:cNvGrpSpPr/>
              <p:nvPr/>
            </p:nvGrpSpPr>
            <p:grpSpPr>
              <a:xfrm>
                <a:off x="8081398" y="4052565"/>
                <a:ext cx="1973415" cy="1006671"/>
                <a:chOff x="10282767" y="3308068"/>
                <a:chExt cx="1973415" cy="1006671"/>
              </a:xfrm>
              <a:solidFill>
                <a:schemeClr val="accent3"/>
              </a:solidFill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10282767" y="3308068"/>
                  <a:ext cx="1270254" cy="188095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 err="1">
                      <a:solidFill>
                        <a:prstClr val="white"/>
                      </a:solidFill>
                      <a:ea typeface="+mn-ea"/>
                      <a:cs typeface="+mn-cs"/>
                    </a:rPr>
                    <a:t>Handiconsult</a:t>
                  </a:r>
                  <a:endPara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11636662" y="3312051"/>
                  <a:ext cx="585989" cy="188095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 err="1">
                      <a:solidFill>
                        <a:prstClr val="white"/>
                      </a:solidFill>
                      <a:ea typeface="+mn-ea"/>
                      <a:cs typeface="+mn-cs"/>
                    </a:rPr>
                    <a:t>Ildys</a:t>
                  </a:r>
                  <a:endParaRPr lang="fr-FR" sz="1800" b="0" kern="1200" dirty="0">
                    <a:solidFill>
                      <a:prstClr val="white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10324809" y="3865338"/>
                  <a:ext cx="1482677" cy="188095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prstClr val="white"/>
                      </a:solidFill>
                      <a:ea typeface="+mn-ea"/>
                      <a:cs typeface="+mn-cs"/>
                    </a:rPr>
                    <a:t>AFM Téléthon</a:t>
                  </a:r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11334455" y="3583848"/>
                  <a:ext cx="690181" cy="188095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prstClr val="white"/>
                      </a:solidFill>
                      <a:ea typeface="+mn-ea"/>
                      <a:cs typeface="+mn-cs"/>
                    </a:rPr>
                    <a:t>RSMO</a:t>
                  </a: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10330303" y="4126644"/>
                  <a:ext cx="1925879" cy="188095"/>
                </a:xfrm>
                <a:prstGeom prst="rect">
                  <a:avLst/>
                </a:prstGeom>
                <a:solidFill>
                  <a:srgbClr val="37ADB9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defTabSz="685800">
                    <a:buClrTx/>
                    <a:defRPr/>
                  </a:pPr>
                  <a:r>
                    <a:rPr lang="fr-FR" sz="1800" b="0" kern="1200" dirty="0">
                      <a:solidFill>
                        <a:prstClr val="white"/>
                      </a:solidFill>
                      <a:ea typeface="+mn-ea"/>
                      <a:cs typeface="+mn-cs"/>
                    </a:rPr>
                    <a:t>Buccodentaire Cher</a:t>
                  </a:r>
                </a:p>
              </p:txBody>
            </p:sp>
          </p:grpSp>
        </p:grpSp>
        <p:sp>
          <p:nvSpPr>
            <p:cNvPr id="95" name="ZoneTexte 94"/>
            <p:cNvSpPr txBox="1"/>
            <p:nvPr/>
          </p:nvSpPr>
          <p:spPr>
            <a:xfrm>
              <a:off x="4811880" y="2454514"/>
              <a:ext cx="699868" cy="184666"/>
            </a:xfrm>
            <a:prstGeom prst="rect">
              <a:avLst/>
            </a:prstGeom>
            <a:solidFill>
              <a:srgbClr val="37ADB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defTabSz="685800">
                <a:buClrTx/>
                <a:defRPr/>
              </a:pPr>
              <a:r>
                <a:rPr lang="fr-FR" sz="1800" b="0" kern="1200" dirty="0">
                  <a:solidFill>
                    <a:prstClr val="white"/>
                  </a:solidFill>
                  <a:ea typeface="+mn-ea"/>
                  <a:cs typeface="+mn-cs"/>
                </a:rPr>
                <a:t>EQLAAT</a:t>
              </a:r>
            </a:p>
          </p:txBody>
        </p:sp>
      </p:grpSp>
      <p:sp>
        <p:nvSpPr>
          <p:cNvPr id="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6853792" y="12712701"/>
            <a:ext cx="4267200" cy="730250"/>
          </a:xfrm>
        </p:spPr>
        <p:txBody>
          <a:bodyPr/>
          <a:lstStyle/>
          <a:p>
            <a:pPr algn="r" defTabSz="1828800">
              <a:buClrTx/>
              <a:buSzTx/>
              <a:defRPr/>
            </a:pPr>
            <a:fld id="{18709B9F-3910-46AF-9B0B-C44BFA752BA1}" type="slidenum">
              <a:rPr lang="fr-FR" sz="2400" kern="1200">
                <a:solidFill>
                  <a:srgbClr val="00537E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defTabSz="1828800">
                <a:buClrTx/>
                <a:buSzTx/>
                <a:defRPr/>
              </a:pPr>
              <a:t>6</a:t>
            </a:fld>
            <a:endParaRPr lang="fr-FR" sz="2400" kern="1200">
              <a:solidFill>
                <a:srgbClr val="00537E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t="1" b="-14198"/>
          <a:stretch/>
        </p:blipFill>
        <p:spPr>
          <a:xfrm>
            <a:off x="1745672" y="1645914"/>
            <a:ext cx="19773088" cy="13498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17;p41"/>
          <p:cNvSpPr txBox="1"/>
          <p:nvPr/>
        </p:nvSpPr>
        <p:spPr>
          <a:xfrm>
            <a:off x="510000" y="160133"/>
            <a:ext cx="19409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7" tIns="121864" rIns="243727" bIns="121864" anchor="ctr" anchorCtr="0">
            <a:noAutofit/>
          </a:bodyPr>
          <a:lstStyle/>
          <a:p>
            <a:r>
              <a:rPr lang="fr" sz="7500" b="1" dirty="0">
                <a:solidFill>
                  <a:srgbClr val="266B92"/>
                </a:solidFill>
                <a:latin typeface="Montserrat"/>
                <a:ea typeface="Montserrat"/>
                <a:cs typeface="Montserrat"/>
                <a:sym typeface="Montserrat"/>
              </a:rPr>
              <a:t>Une évaluation inédite </a:t>
            </a:r>
            <a:endParaRPr sz="7500" b="1" dirty="0">
              <a:solidFill>
                <a:srgbClr val="266B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7CC173-48E2-B547-B6E5-37675358B7C9}"/>
              </a:ext>
            </a:extLst>
          </p:cNvPr>
          <p:cNvSpPr/>
          <p:nvPr/>
        </p:nvSpPr>
        <p:spPr>
          <a:xfrm>
            <a:off x="6872941" y="7603290"/>
            <a:ext cx="1030088" cy="534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CEF267D-D393-F44B-974E-4179C906EE45}"/>
              </a:ext>
            </a:extLst>
          </p:cNvPr>
          <p:cNvSpPr txBox="1"/>
          <p:nvPr/>
        </p:nvSpPr>
        <p:spPr>
          <a:xfrm>
            <a:off x="7150121" y="7487537"/>
            <a:ext cx="922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rgbClr val="16537E"/>
                </a:solidFill>
                <a:latin typeface="Caveat" pitchFamily="2" charset="77"/>
                <a:ea typeface="Ayuthaya" pitchFamily="2" charset="-34"/>
                <a:cs typeface="Bradley Hand ITC" panose="020F0502020204030204" pitchFamily="34" charset="0"/>
              </a:rPr>
              <a:t>85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06FD4F-11F0-944D-BAA5-71F08D91A69B}"/>
              </a:ext>
            </a:extLst>
          </p:cNvPr>
          <p:cNvSpPr/>
          <p:nvPr/>
        </p:nvSpPr>
        <p:spPr>
          <a:xfrm>
            <a:off x="7530846" y="8138159"/>
            <a:ext cx="752907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6B2F4C0-AB55-7A45-A025-0FB14BCCC43F}"/>
              </a:ext>
            </a:extLst>
          </p:cNvPr>
          <p:cNvSpPr txBox="1"/>
          <p:nvPr/>
        </p:nvSpPr>
        <p:spPr>
          <a:xfrm>
            <a:off x="7530846" y="7918424"/>
            <a:ext cx="922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rgbClr val="16537E"/>
                </a:solidFill>
                <a:latin typeface="Caveat" pitchFamily="2" charset="77"/>
                <a:ea typeface="Ayuthaya" pitchFamily="2" charset="-34"/>
                <a:cs typeface="Bradley Hand ITC" panose="020F0502020204030204" pitchFamily="34" charset="0"/>
              </a:rPr>
              <a:t>85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à coins arrondis 55"/>
          <p:cNvSpPr/>
          <p:nvPr/>
        </p:nvSpPr>
        <p:spPr>
          <a:xfrm rot="5400000">
            <a:off x="20960425" y="7609316"/>
            <a:ext cx="1928552" cy="458007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ontserrat" panose="020B0604020202020204" charset="0"/>
              </a:rPr>
              <a:t>Innovation dans l’équipe de l’article 51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D5054F4-38C7-4C7F-95F7-938B5A5B9954}"/>
              </a:ext>
            </a:extLst>
          </p:cNvPr>
          <p:cNvSpPr txBox="1"/>
          <p:nvPr/>
        </p:nvSpPr>
        <p:spPr>
          <a:xfrm>
            <a:off x="246617" y="1730084"/>
            <a:ext cx="10077790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fr-FR" sz="3800" dirty="0">
              <a:solidFill>
                <a:srgbClr val="3B617D"/>
              </a:solidFill>
              <a:latin typeface="Montserrat" panose="020B0604020202020204" charset="0"/>
            </a:endParaRPr>
          </a:p>
          <a:p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Equipe multi-directions de la CNAM …</a:t>
            </a:r>
            <a:endParaRPr kumimoji="0" lang="fr-FR" sz="3800" b="0" i="0" u="none" strike="noStrike" cap="none" spc="0" normalizeH="0" baseline="0" dirty="0">
              <a:ln>
                <a:noFill/>
              </a:ln>
              <a:solidFill>
                <a:srgbClr val="3B617D"/>
              </a:solidFill>
              <a:effectLst/>
              <a:uFillTx/>
              <a:latin typeface="Montserrat" panose="020B060402020202020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965173" y="4771505"/>
            <a:ext cx="1928552" cy="774746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0482" y="3582786"/>
            <a:ext cx="2177935" cy="83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DSES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993698" y="4757655"/>
            <a:ext cx="1928552" cy="7747461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9007" y="3568936"/>
            <a:ext cx="2177935" cy="839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DDGOS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986198" y="4724405"/>
            <a:ext cx="1928552" cy="7747461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61507" y="3535686"/>
            <a:ext cx="2177935" cy="83958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DDO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2948223" y="4743805"/>
            <a:ext cx="1928552" cy="7747461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23532" y="3555086"/>
            <a:ext cx="2177935" cy="8395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DDSI</a:t>
            </a:r>
          </a:p>
        </p:txBody>
      </p:sp>
      <p:sp>
        <p:nvSpPr>
          <p:cNvPr id="19" name="Rectangle à coins arrondis 18"/>
          <p:cNvSpPr/>
          <p:nvPr/>
        </p:nvSpPr>
        <p:spPr>
          <a:xfrm rot="5400000">
            <a:off x="7594828" y="1827696"/>
            <a:ext cx="1928552" cy="1614331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20B060402020202020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4646" y="7284726"/>
            <a:ext cx="2177935" cy="128293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Equipe Article 51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D5054F4-38C7-4C7F-95F7-938B5A5B9954}"/>
              </a:ext>
            </a:extLst>
          </p:cNvPr>
          <p:cNvSpPr txBox="1"/>
          <p:nvPr/>
        </p:nvSpPr>
        <p:spPr>
          <a:xfrm>
            <a:off x="16630763" y="3992896"/>
            <a:ext cx="7398321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fr-FR" sz="3800" dirty="0">
              <a:solidFill>
                <a:srgbClr val="3B617D"/>
              </a:solidFill>
              <a:latin typeface="Montserrat" panose="020B0604020202020204" charset="0"/>
            </a:endParaRPr>
          </a:p>
          <a:p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… dans un </a:t>
            </a:r>
            <a:r>
              <a:rPr lang="fr-FR" sz="3800" b="1" i="0" u="none" strike="noStrike" baseline="0" dirty="0" err="1">
                <a:solidFill>
                  <a:srgbClr val="3B617D"/>
                </a:solidFill>
                <a:latin typeface="Montserrat" panose="020B0604020202020204" charset="0"/>
              </a:rPr>
              <a:t>co</a:t>
            </a:r>
            <a:r>
              <a:rPr lang="fr-FR" sz="3800" b="1" i="0" u="none" strike="noStrike" baseline="0" dirty="0">
                <a:solidFill>
                  <a:srgbClr val="3B617D"/>
                </a:solidFill>
                <a:latin typeface="Montserrat" panose="020B0604020202020204" charset="0"/>
              </a:rPr>
              <a:t>-pilotage avec le ministère de la santé</a:t>
            </a:r>
            <a:endParaRPr kumimoji="0" lang="fr-FR" sz="3800" b="0" i="0" u="none" strike="noStrike" cap="none" spc="0" normalizeH="0" baseline="0" dirty="0">
              <a:ln>
                <a:noFill/>
              </a:ln>
              <a:solidFill>
                <a:srgbClr val="3B617D"/>
              </a:solidFill>
              <a:effectLst/>
              <a:uFillTx/>
              <a:latin typeface="Montserrat" panose="020B0604020202020204" charset="0"/>
              <a:ea typeface="+mn-ea"/>
              <a:cs typeface="+mn-cs"/>
              <a:sym typeface="Helvetica Neu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660" y="9130145"/>
            <a:ext cx="3158574" cy="303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8691" y="6066326"/>
            <a:ext cx="3218727" cy="206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86;p12">
            <a:extLst>
              <a:ext uri="{FF2B5EF4-FFF2-40B4-BE49-F238E27FC236}">
                <a16:creationId xmlns:a16="http://schemas.microsoft.com/office/drawing/2014/main" xmlns="" id="{88EAF07E-6C9D-4E8B-A518-541EF53208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55" y="5594831"/>
            <a:ext cx="3049915" cy="134121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Rectangle 56"/>
          <p:cNvSpPr/>
          <p:nvPr/>
        </p:nvSpPr>
        <p:spPr>
          <a:xfrm>
            <a:off x="21851149" y="7488382"/>
            <a:ext cx="2177935" cy="12829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20B0604020202020204" charset="0"/>
              </a:rPr>
              <a:t>Equipe Article 51</a:t>
            </a:r>
          </a:p>
        </p:txBody>
      </p:sp>
    </p:spTree>
    <p:extLst>
      <p:ext uri="{BB962C8B-B14F-4D97-AF65-F5344CB8AC3E}">
        <p14:creationId xmlns:p14="http://schemas.microsoft.com/office/powerpoint/2010/main" val="37545184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085" y="2152657"/>
            <a:ext cx="5296072" cy="3117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ontserrat" panose="020B0604020202020204" charset="0"/>
              </a:rPr>
              <a:t>Innovation managériale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835" y="345924"/>
            <a:ext cx="2363915" cy="23639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D5054F4-38C7-4C7F-95F7-938B5A5B9954}"/>
              </a:ext>
            </a:extLst>
          </p:cNvPr>
          <p:cNvSpPr txBox="1"/>
          <p:nvPr/>
        </p:nvSpPr>
        <p:spPr>
          <a:xfrm>
            <a:off x="246617" y="2022471"/>
            <a:ext cx="1007779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3800" b="1" dirty="0">
                <a:solidFill>
                  <a:srgbClr val="3B617D"/>
                </a:solidFill>
                <a:latin typeface="Montserrat" panose="020B0604020202020204" charset="0"/>
                <a:ea typeface="+mn-ea"/>
                <a:cs typeface="+mn-cs"/>
                <a:sym typeface="Helvetica Neue"/>
              </a:rPr>
              <a:t>Une équipe outillée </a:t>
            </a:r>
            <a:endParaRPr lang="fr-FR" sz="3800" b="1" dirty="0">
              <a:solidFill>
                <a:srgbClr val="3B617D"/>
              </a:solidFill>
              <a:latin typeface="Montserrat" panose="020B060402020202020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64" y="4807786"/>
            <a:ext cx="7677150" cy="4067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98" y="7951818"/>
            <a:ext cx="7620000" cy="3581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44" y="3203084"/>
            <a:ext cx="7762875" cy="4133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5" y="7951818"/>
            <a:ext cx="7071360" cy="47234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" y="9078191"/>
            <a:ext cx="5158480" cy="31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6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E3B867DA10349A9FDE0A540C1D37D" ma:contentTypeVersion="12" ma:contentTypeDescription="Crée un document." ma:contentTypeScope="" ma:versionID="a0ad1ec2b816c237e8639f00c9fb5bf3">
  <xsd:schema xmlns:xsd="http://www.w3.org/2001/XMLSchema" xmlns:xs="http://www.w3.org/2001/XMLSchema" xmlns:p="http://schemas.microsoft.com/office/2006/metadata/properties" xmlns:ns2="d7a28d66-cdd2-41d9-bb76-5470a2c1adc9" xmlns:ns3="f8e26a45-7f20-4e4d-bf83-f74050ede649" targetNamespace="http://schemas.microsoft.com/office/2006/metadata/properties" ma:root="true" ma:fieldsID="38a428cd5eeed9b78330aa01e97ac843" ns2:_="" ns3:_="">
    <xsd:import namespace="d7a28d66-cdd2-41d9-bb76-5470a2c1adc9"/>
    <xsd:import namespace="f8e26a45-7f20-4e4d-bf83-f74050ede6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28d66-cdd2-41d9-bb76-5470a2c1a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26a45-7f20-4e4d-bf83-f74050ede6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D5179-1600-4188-B8B3-F2AFB3956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28d66-cdd2-41d9-bb76-5470a2c1adc9"/>
    <ds:schemaRef ds:uri="f8e26a45-7f20-4e4d-bf83-f74050ede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9A933-B881-47B8-923E-984B4C513A82}">
  <ds:schemaRefs>
    <ds:schemaRef ds:uri="http://purl.org/dc/elements/1.1/"/>
    <ds:schemaRef ds:uri="http://schemas.microsoft.com/office/2006/metadata/properties"/>
    <ds:schemaRef ds:uri="f8e26a45-7f20-4e4d-bf83-f74050ede649"/>
    <ds:schemaRef ds:uri="http://purl.org/dc/terms/"/>
    <ds:schemaRef ds:uri="http://schemas.openxmlformats.org/package/2006/metadata/core-properties"/>
    <ds:schemaRef ds:uri="d7a28d66-cdd2-41d9-bb76-5470a2c1adc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F8A7BB-9366-430E-B0CF-DDFE1F209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893</Words>
  <Application>Microsoft Office PowerPoint</Application>
  <PresentationFormat>Personnalisé</PresentationFormat>
  <Paragraphs>197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Century Gothic</vt:lpstr>
      <vt:lpstr>Caveat</vt:lpstr>
      <vt:lpstr>Wingdings</vt:lpstr>
      <vt:lpstr>Ayuthaya</vt:lpstr>
      <vt:lpstr>Montserrat SemiBold</vt:lpstr>
      <vt:lpstr>Calibri</vt:lpstr>
      <vt:lpstr>Montserrat</vt:lpstr>
      <vt:lpstr>Bradley Hand ITC</vt:lpstr>
      <vt:lpstr>Helvetica Neue</vt:lpstr>
      <vt:lpstr>Georgia</vt:lpstr>
      <vt:lpstr>21_BasicWhite</vt:lpstr>
      <vt:lpstr>21_BasicWhite</vt:lpstr>
      <vt:lpstr>Hacking Health camp</vt:lpstr>
      <vt:lpstr>Présentation PowerPoint</vt:lpstr>
      <vt:lpstr>Où en est-on aujourd’hui? </vt:lpstr>
      <vt:lpstr>Des innovations sur tout le territoire  </vt:lpstr>
      <vt:lpstr>Que nous disent les projets autorisés ? </vt:lpstr>
      <vt:lpstr>Présentation PowerPoint</vt:lpstr>
      <vt:lpstr>Présentation PowerPoint</vt:lpstr>
      <vt:lpstr>Innovation dans l’équipe de l’article 51</vt:lpstr>
      <vt:lpstr>Innovation managériale</vt:lpstr>
      <vt:lpstr>Innovation organisationnelle projet </vt:lpstr>
      <vt:lpstr>Présentation PowerPoint</vt:lpstr>
      <vt:lpstr>Présentation PowerPoint</vt:lpstr>
      <vt:lpstr>L’accélérateur 51 pré-confinement</vt:lpstr>
      <vt:lpstr>L’accélérateur 51 post-confinement</vt:lpstr>
      <vt:lpstr>Accompagnement des porteurs Accélérateur 51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nationale des porteurs de projets Article 51</dc:title>
  <dc:creator>Valérie Reznikoff</dc:creator>
  <cp:lastModifiedBy>BOUAZIZ JENNIFER (CNAM / Paris)</cp:lastModifiedBy>
  <cp:revision>39</cp:revision>
  <dcterms:modified xsi:type="dcterms:W3CDTF">2021-04-13T11:35:03Z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0x0101008C0E3B867DA10349A9FDE0A540C1D37D</vt:lpwstr>
  </property>
</Properties>
</file>